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5"/>
  </p:notesMasterIdLst>
  <p:sldIdLst>
    <p:sldId id="256" r:id="rId2"/>
    <p:sldId id="259" r:id="rId3"/>
    <p:sldId id="276" r:id="rId4"/>
    <p:sldId id="261" r:id="rId5"/>
    <p:sldId id="275" r:id="rId6"/>
    <p:sldId id="273" r:id="rId7"/>
    <p:sldId id="263" r:id="rId8"/>
    <p:sldId id="265" r:id="rId9"/>
    <p:sldId id="266" r:id="rId10"/>
    <p:sldId id="267" r:id="rId11"/>
    <p:sldId id="268" r:id="rId12"/>
    <p:sldId id="269" r:id="rId13"/>
    <p:sldId id="272" r:id="rId14"/>
  </p:sldIdLst>
  <p:sldSz cx="9144000" cy="6858000" type="screen4x3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/>
      <a:tcStyle>
        <a:tcBdr/>
        <a:fill>
          <a:solidFill>
            <a:srgbClr val="EFF3E9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/>
      <a:tcStyle>
        <a:tcBdr/>
        <a:fill>
          <a:solidFill>
            <a:srgbClr val="FDEE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5940675A-B579-460E-94D1-54222C63F5DA}" styleName="Nenhum Estilo, Grade de Tabela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-138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271184601"/>
      </p:ext>
    </p:extLst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j-lt"/>
        <a:ea typeface="+mj-ea"/>
        <a:cs typeface="+mj-cs"/>
        <a:sym typeface="Calibri"/>
      </a:defRPr>
    </a:lvl1pPr>
    <a:lvl2pPr indent="228600" latinLnBrk="0">
      <a:defRPr sz="1200">
        <a:latin typeface="+mj-lt"/>
        <a:ea typeface="+mj-ea"/>
        <a:cs typeface="+mj-cs"/>
        <a:sym typeface="Calibri"/>
      </a:defRPr>
    </a:lvl2pPr>
    <a:lvl3pPr indent="457200" latinLnBrk="0">
      <a:defRPr sz="1200">
        <a:latin typeface="+mj-lt"/>
        <a:ea typeface="+mj-ea"/>
        <a:cs typeface="+mj-cs"/>
        <a:sym typeface="Calibri"/>
      </a:defRPr>
    </a:lvl3pPr>
    <a:lvl4pPr indent="685800" latinLnBrk="0">
      <a:defRPr sz="1200">
        <a:latin typeface="+mj-lt"/>
        <a:ea typeface="+mj-ea"/>
        <a:cs typeface="+mj-cs"/>
        <a:sym typeface="Calibri"/>
      </a:defRPr>
    </a:lvl4pPr>
    <a:lvl5pPr indent="914400" latinLnBrk="0">
      <a:defRPr sz="1200">
        <a:latin typeface="+mj-lt"/>
        <a:ea typeface="+mj-ea"/>
        <a:cs typeface="+mj-cs"/>
        <a:sym typeface="Calibri"/>
      </a:defRPr>
    </a:lvl5pPr>
    <a:lvl6pPr indent="1143000" latinLnBrk="0">
      <a:defRPr sz="1200">
        <a:latin typeface="+mj-lt"/>
        <a:ea typeface="+mj-ea"/>
        <a:cs typeface="+mj-cs"/>
        <a:sym typeface="Calibri"/>
      </a:defRPr>
    </a:lvl6pPr>
    <a:lvl7pPr indent="1371600" latinLnBrk="0">
      <a:defRPr sz="1200">
        <a:latin typeface="+mj-lt"/>
        <a:ea typeface="+mj-ea"/>
        <a:cs typeface="+mj-cs"/>
        <a:sym typeface="Calibri"/>
      </a:defRPr>
    </a:lvl7pPr>
    <a:lvl8pPr indent="1600200" latinLnBrk="0">
      <a:defRPr sz="1200">
        <a:latin typeface="+mj-lt"/>
        <a:ea typeface="+mj-ea"/>
        <a:cs typeface="+mj-cs"/>
        <a:sym typeface="Calibri"/>
      </a:defRPr>
    </a:lvl8pPr>
    <a:lvl9pPr indent="1828800" latinLnBrk="0">
      <a:defRPr sz="1200">
        <a:latin typeface="+mj-lt"/>
        <a:ea typeface="+mj-ea"/>
        <a:cs typeface="+mj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12" name="Shape 12"/>
          <p:cNvSpPr>
            <a:spLocks noGrp="1"/>
          </p:cNvSpPr>
          <p:nvPr>
            <p:ph type="body" sz="quarter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1pPr>
            <a:lvl2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2pPr>
            <a:lvl3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3pPr>
            <a:lvl4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4pPr>
            <a:lvl5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13" name="Shape 13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48" name="Shape 48"/>
          <p:cNvSpPr>
            <a:spLocks noGrp="1"/>
          </p:cNvSpPr>
          <p:nvPr>
            <p:ph type="body" sz="quarter" idx="1"/>
          </p:nvPr>
        </p:nvSpPr>
        <p:spPr>
          <a:xfrm>
            <a:off x="457200" y="1535112"/>
            <a:ext cx="4040188" cy="639763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sz="2400" b="1"/>
            </a:lvl1pPr>
            <a:lvl2pPr marL="0" indent="0">
              <a:spcBef>
                <a:spcPts val="500"/>
              </a:spcBef>
              <a:buSzTx/>
              <a:buFontTx/>
              <a:buNone/>
              <a:defRPr sz="2400" b="1"/>
            </a:lvl2pPr>
            <a:lvl3pPr marL="0" indent="0">
              <a:spcBef>
                <a:spcPts val="500"/>
              </a:spcBef>
              <a:buSzTx/>
              <a:buFontTx/>
              <a:buNone/>
              <a:defRPr sz="2400" b="1"/>
            </a:lvl3pPr>
            <a:lvl4pPr marL="0" indent="0">
              <a:spcBef>
                <a:spcPts val="500"/>
              </a:spcBef>
              <a:buSzTx/>
              <a:buFontTx/>
              <a:buNone/>
              <a:defRPr sz="2400" b="1"/>
            </a:lvl4pPr>
            <a:lvl5pPr marL="0" indent="0">
              <a:spcBef>
                <a:spcPts val="500"/>
              </a:spcBef>
              <a:buSzTx/>
              <a:buFontTx/>
              <a:buNone/>
              <a:defRPr sz="2400" b="1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9" name="Shape 49"/>
          <p:cNvSpPr>
            <a:spLocks noGrp="1"/>
          </p:cNvSpPr>
          <p:nvPr>
            <p:ph type="body" sz="quarter" idx="13"/>
          </p:nvPr>
        </p:nvSpPr>
        <p:spPr>
          <a:xfrm>
            <a:off x="4645025" y="1535111"/>
            <a:ext cx="4041775" cy="639766"/>
          </a:xfrm>
          <a:prstGeom prst="rect">
            <a:avLst/>
          </a:prstGeom>
        </p:spPr>
        <p:txBody>
          <a:bodyPr anchor="b"/>
          <a:lstStyle/>
          <a:p>
            <a:endParaRPr/>
          </a:p>
        </p:txBody>
      </p:sp>
      <p:sp>
        <p:nvSpPr>
          <p:cNvPr id="50" name="Shape 50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58" name="Shape 58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6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Texto do Título</a:t>
            </a:r>
          </a:p>
        </p:txBody>
      </p:sp>
      <p:sp>
        <p:nvSpPr>
          <p:cNvPr id="73" name="Shape 73"/>
          <p:cNvSpPr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74" name="Shape 74"/>
          <p:cNvSpPr>
            <a:spLocks noGrp="1"/>
          </p:cNvSpPr>
          <p:nvPr>
            <p:ph type="body" sz="half" idx="13"/>
          </p:nvPr>
        </p:nvSpPr>
        <p:spPr>
          <a:xfrm>
            <a:off x="457198" y="1435100"/>
            <a:ext cx="3008317" cy="4691063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5" name="Shape 75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3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Texto do Título</a:t>
            </a:r>
          </a:p>
        </p:txBody>
      </p:sp>
      <p:sp>
        <p:nvSpPr>
          <p:cNvPr id="83" name="Shape 83"/>
          <p:cNvSpPr>
            <a:spLocks noGrp="1"/>
          </p:cNvSpPr>
          <p:nvPr>
            <p:ph type="pic" sz="half" idx="13"/>
          </p:nvPr>
        </p:nvSpPr>
        <p:spPr>
          <a:xfrm>
            <a:off x="1792288" y="612775"/>
            <a:ext cx="5486403" cy="4114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Shape 84"/>
          <p:cNvSpPr>
            <a:spLocks noGrp="1"/>
          </p:cNvSpPr>
          <p:nvPr>
            <p:ph type="body" sz="quarter" idx="1"/>
          </p:nvPr>
        </p:nvSpPr>
        <p:spPr>
          <a:xfrm>
            <a:off x="1792288" y="5367337"/>
            <a:ext cx="5486403" cy="804865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FontTx/>
              <a:buNone/>
              <a:defRPr sz="1400"/>
            </a:lvl1pPr>
            <a:lvl2pPr marL="0" indent="0">
              <a:spcBef>
                <a:spcPts val="300"/>
              </a:spcBef>
              <a:buSzTx/>
              <a:buFontTx/>
              <a:buNone/>
              <a:defRPr sz="1400"/>
            </a:lvl2pPr>
            <a:lvl3pPr marL="0" indent="0">
              <a:spcBef>
                <a:spcPts val="300"/>
              </a:spcBef>
              <a:buSzTx/>
              <a:buFontTx/>
              <a:buNone/>
              <a:defRPr sz="1400"/>
            </a:lvl3pPr>
            <a:lvl4pPr marL="0" indent="0">
              <a:spcBef>
                <a:spcPts val="300"/>
              </a:spcBef>
              <a:buSzTx/>
              <a:buFontTx/>
              <a:buNone/>
              <a:defRPr sz="1400"/>
            </a:lvl4pPr>
            <a:lvl5pPr marL="0" indent="0">
              <a:spcBef>
                <a:spcPts val="300"/>
              </a:spcBef>
              <a:buSzTx/>
              <a:buFontTx/>
              <a:buNone/>
              <a:defRPr sz="14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85" name="Shape 85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93" name="Shape 93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94" name="Shape 94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>
            <a:spLocks noGrp="1"/>
          </p:cNvSpPr>
          <p:nvPr>
            <p:ph type="title"/>
          </p:nvPr>
        </p:nvSpPr>
        <p:spPr>
          <a:xfrm>
            <a:off x="6629400" y="274638"/>
            <a:ext cx="2057400" cy="5851527"/>
          </a:xfrm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102" name="Shape 102"/>
          <p:cNvSpPr>
            <a:spLocks noGrp="1"/>
          </p:cNvSpPr>
          <p:nvPr>
            <p:ph type="body" idx="1"/>
          </p:nvPr>
        </p:nvSpPr>
        <p:spPr>
          <a:xfrm>
            <a:off x="457200" y="274638"/>
            <a:ext cx="6019800" cy="5851527"/>
          </a:xfrm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103" name="Shape 103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 anchor="ctr">
            <a:normAutofit/>
          </a:bodyPr>
          <a:lstStyle/>
          <a:p>
            <a:r>
              <a:t>Texto do Título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" name="Shape 4"/>
          <p:cNvSpPr>
            <a:spLocks noGrp="1"/>
          </p:cNvSpPr>
          <p:nvPr>
            <p:ph type="sldNum" sz="quarter" idx="2"/>
          </p:nvPr>
        </p:nvSpPr>
        <p:spPr>
          <a:xfrm>
            <a:off x="8422823" y="6404294"/>
            <a:ext cx="263978" cy="269237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fld id="{86CB4B4D-7CA3-9044-876B-883B54F8677D}" type="slidenum">
              <a:t>‹nº›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</p:sldLayoutIdLst>
  <p:transition spd="med"/>
  <p:txStyles>
    <p:titleStyle>
      <a:lvl1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titleStyle>
    <p:bodyStyle>
      <a:lvl1pPr marL="342900" marR="0" indent="-3429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783771" marR="0" indent="-326571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1219200" marR="0" indent="-3048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17373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21945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26517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31089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356615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402335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mda.gov.br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Shape 112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13" name="Shape 113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grpSp>
        <p:nvGrpSpPr>
          <p:cNvPr id="116" name="Group 116"/>
          <p:cNvGrpSpPr/>
          <p:nvPr/>
        </p:nvGrpSpPr>
        <p:grpSpPr>
          <a:xfrm>
            <a:off x="0" y="1268757"/>
            <a:ext cx="9144000" cy="3352773"/>
            <a:chOff x="0" y="-1"/>
            <a:chExt cx="9144000" cy="3352772"/>
          </a:xfrm>
        </p:grpSpPr>
        <p:sp>
          <p:nvSpPr>
            <p:cNvPr id="114" name="Shape 114"/>
            <p:cNvSpPr/>
            <p:nvPr/>
          </p:nvSpPr>
          <p:spPr>
            <a:xfrm>
              <a:off x="0" y="-2"/>
              <a:ext cx="9144000" cy="3352774"/>
            </a:xfrm>
            <a:prstGeom prst="rect">
              <a:avLst/>
            </a:prstGeom>
            <a:solidFill>
              <a:srgbClr val="006600"/>
            </a:solidFill>
            <a:ln w="25400" cap="flat">
              <a:solidFill>
                <a:srgbClr val="3A5E8A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ctr">
              <a:noAutofit/>
            </a:bodyPr>
            <a:lstStyle/>
            <a:p>
              <a:pPr algn="ctr" defTabSz="914237">
                <a:defRPr>
                  <a:solidFill>
                    <a:srgbClr val="FFFFFF"/>
                  </a:solidFill>
                  <a:latin typeface="+mj-lt"/>
                  <a:ea typeface="+mj-ea"/>
                  <a:cs typeface="+mj-cs"/>
                  <a:sym typeface="Calibri"/>
                </a:defRPr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107503" y="688468"/>
              <a:ext cx="8928993" cy="185814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0074" tIns="40074" rIns="40074" bIns="40074" numCol="1" anchor="t">
              <a:spAutoFit/>
            </a:bodyPr>
            <a:lstStyle/>
            <a:p>
              <a:pPr algn="ctr">
                <a:defRPr sz="8000" b="1">
                  <a:solidFill>
                    <a:srgbClr val="FFFFFF"/>
                  </a:solidFill>
                  <a:latin typeface="+mj-lt"/>
                  <a:ea typeface="+mj-ea"/>
                  <a:cs typeface="+mj-cs"/>
                  <a:sym typeface="Calibri"/>
                </a:defRPr>
              </a:pPr>
              <a:r>
                <a:t>SEAF</a:t>
              </a:r>
              <a:endParaRPr sz="2100"/>
            </a:p>
            <a:p>
              <a:pPr algn="ctr">
                <a:defRPr sz="4000" b="1">
                  <a:solidFill>
                    <a:srgbClr val="FFFFFF"/>
                  </a:solidFill>
                  <a:latin typeface="+mj-lt"/>
                  <a:ea typeface="+mj-ea"/>
                  <a:cs typeface="+mj-cs"/>
                  <a:sym typeface="Calibri"/>
                </a:defRPr>
              </a:pPr>
              <a:r>
                <a:t>SEGURO DA AGRICULTURA FAMILIAR</a:t>
              </a:r>
            </a:p>
          </p:txBody>
        </p:sp>
      </p:grpSp>
      <p:sp>
        <p:nvSpPr>
          <p:cNvPr id="117" name="Shape 117"/>
          <p:cNvSpPr/>
          <p:nvPr/>
        </p:nvSpPr>
        <p:spPr>
          <a:xfrm>
            <a:off x="0" y="6433244"/>
            <a:ext cx="9144000" cy="424759"/>
          </a:xfrm>
          <a:prstGeom prst="rect">
            <a:avLst/>
          </a:prstGeom>
          <a:solidFill>
            <a:srgbClr val="006600"/>
          </a:solidFill>
          <a:ln w="25400">
            <a:solidFill>
              <a:srgbClr val="3A5E8A"/>
            </a:solidFill>
          </a:ln>
        </p:spPr>
        <p:txBody>
          <a:bodyPr lIns="45718" tIns="45718" rIns="45718" bIns="45718" anchor="ctr"/>
          <a:lstStyle/>
          <a:p>
            <a:pPr algn="ctr" defTabSz="914237">
              <a:defRPr>
                <a:solidFill>
                  <a:srgbClr val="FFFFFF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Shape 176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77" name="Shape 177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178" name="Shape 178"/>
          <p:cNvSpPr/>
          <p:nvPr/>
        </p:nvSpPr>
        <p:spPr>
          <a:xfrm>
            <a:off x="539551" y="980728"/>
            <a:ext cx="8387251" cy="41808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/>
          </a:p>
          <a:p>
            <a:pPr algn="just">
              <a:defRPr sz="2000" b="1">
                <a:latin typeface="+mj-lt"/>
                <a:ea typeface="+mj-ea"/>
                <a:cs typeface="+mj-cs"/>
                <a:sym typeface="Calibri"/>
              </a:defRPr>
            </a:pPr>
            <a:endParaRPr/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/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Valor da Cobertura</a:t>
            </a:r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t>Igual ao Valor Segurado mais juros do financiamento, deduzidas a receita bruta obtida com a colheita, as parcelas do financiamento não aplicadas e as perdas por causas não amparadas.</a:t>
            </a:r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/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Gatilho</a:t>
            </a:r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t>Se a lavoura tiver perda maior que 30% causada por evento amparado pelo programa, ou seja, receita bruta obtida menor que 70% da receita bruta esperada, poderá ser solicitado pagamento do SEAF.</a:t>
            </a:r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/>
          </a:p>
        </p:txBody>
      </p:sp>
      <p:sp>
        <p:nvSpPr>
          <p:cNvPr id="179" name="Shape 179"/>
          <p:cNvSpPr/>
          <p:nvPr/>
        </p:nvSpPr>
        <p:spPr>
          <a:xfrm>
            <a:off x="4830715" y="188638"/>
            <a:ext cx="4133771" cy="8788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800" b="1" u="sng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Modalidades</a:t>
            </a:r>
            <a:endParaRPr sz="2100"/>
          </a:p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Cobertura Padrão do SEAF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Shape 181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83" name="Shape 183"/>
          <p:cNvSpPr/>
          <p:nvPr/>
        </p:nvSpPr>
        <p:spPr>
          <a:xfrm>
            <a:off x="421856" y="1303657"/>
            <a:ext cx="3760845" cy="4555089"/>
          </a:xfrm>
          <a:prstGeom prst="rect">
            <a:avLst/>
          </a:prstGeom>
          <a:ln w="12700">
            <a:solidFill>
              <a:srgbClr val="00B05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45718" tIns="45718" rIns="45718" bIns="45718">
            <a:spAutoFit/>
          </a:bodyPr>
          <a:lstStyle/>
          <a:p>
            <a:pPr algn="ctr">
              <a:lnSpc>
                <a:spcPct val="150000"/>
              </a:lnSpc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 smtClean="0"/>
              <a:t>Eventos</a:t>
            </a:r>
            <a:r>
              <a:rPr dirty="0" smtClean="0"/>
              <a:t> </a:t>
            </a:r>
            <a:r>
              <a:rPr dirty="0" err="1"/>
              <a:t>Cobertos</a:t>
            </a:r>
            <a:endParaRPr dirty="0"/>
          </a:p>
          <a:p>
            <a:pPr marL="342900" indent="-342900" algn="just">
              <a:lnSpc>
                <a:spcPct val="150000"/>
              </a:lnSpc>
              <a:buClr>
                <a:schemeClr val="accent3">
                  <a:lumMod val="50000"/>
                </a:schemeClr>
              </a:buClr>
              <a:buFont typeface="Wingdings" panose="05000000000000000000" pitchFamily="2" charset="2"/>
              <a:buChar char="ü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dirty="0" err="1"/>
              <a:t>Chuva</a:t>
            </a:r>
            <a:r>
              <a:rPr dirty="0"/>
              <a:t> </a:t>
            </a:r>
            <a:r>
              <a:rPr dirty="0" err="1" smtClean="0"/>
              <a:t>excessiva</a:t>
            </a:r>
            <a:r>
              <a:rPr lang="pt-BR" dirty="0" smtClean="0"/>
              <a:t>;</a:t>
            </a:r>
          </a:p>
          <a:p>
            <a:pPr marL="342900" indent="-342900" algn="just">
              <a:lnSpc>
                <a:spcPct val="150000"/>
              </a:lnSpc>
              <a:buClr>
                <a:schemeClr val="accent3">
                  <a:lumMod val="50000"/>
                </a:schemeClr>
              </a:buClr>
              <a:buFont typeface="Wingdings" panose="05000000000000000000" pitchFamily="2" charset="2"/>
              <a:buChar char="ü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G</a:t>
            </a:r>
            <a:r>
              <a:rPr dirty="0" err="1" smtClean="0"/>
              <a:t>eada</a:t>
            </a:r>
            <a:r>
              <a:rPr lang="pt-BR" dirty="0" smtClean="0"/>
              <a:t>;</a:t>
            </a:r>
          </a:p>
          <a:p>
            <a:pPr marL="342900" indent="-342900" algn="just">
              <a:lnSpc>
                <a:spcPct val="150000"/>
              </a:lnSpc>
              <a:buClr>
                <a:schemeClr val="accent3">
                  <a:lumMod val="50000"/>
                </a:schemeClr>
              </a:buClr>
              <a:buFont typeface="Wingdings" panose="05000000000000000000" pitchFamily="2" charset="2"/>
              <a:buChar char="ü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G</a:t>
            </a:r>
            <a:r>
              <a:rPr dirty="0" err="1" smtClean="0"/>
              <a:t>ranizo</a:t>
            </a:r>
            <a:r>
              <a:rPr lang="pt-BR" dirty="0" smtClean="0"/>
              <a:t>;</a:t>
            </a:r>
          </a:p>
          <a:p>
            <a:pPr marL="342900" indent="-342900" algn="just">
              <a:lnSpc>
                <a:spcPct val="150000"/>
              </a:lnSpc>
              <a:buClr>
                <a:schemeClr val="accent3">
                  <a:lumMod val="50000"/>
                </a:schemeClr>
              </a:buClr>
              <a:buFont typeface="Wingdings" panose="05000000000000000000" pitchFamily="2" charset="2"/>
              <a:buChar char="ü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S</a:t>
            </a:r>
            <a:r>
              <a:rPr dirty="0" err="1" smtClean="0"/>
              <a:t>eca</a:t>
            </a:r>
            <a:r>
              <a:rPr lang="pt-BR" dirty="0" smtClean="0"/>
              <a:t>;</a:t>
            </a:r>
          </a:p>
          <a:p>
            <a:pPr marL="342900" indent="-342900" algn="just">
              <a:buClr>
                <a:schemeClr val="accent3">
                  <a:lumMod val="50000"/>
                </a:schemeClr>
              </a:buClr>
              <a:buFont typeface="Wingdings" panose="05000000000000000000" pitchFamily="2" charset="2"/>
              <a:buChar char="ü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Variação </a:t>
            </a:r>
            <a:r>
              <a:rPr dirty="0" err="1" smtClean="0"/>
              <a:t>excessiva</a:t>
            </a:r>
            <a:r>
              <a:rPr dirty="0" smtClean="0"/>
              <a:t> </a:t>
            </a:r>
            <a:r>
              <a:rPr dirty="0"/>
              <a:t>de </a:t>
            </a:r>
            <a:r>
              <a:rPr dirty="0" err="1" smtClean="0"/>
              <a:t>temperatura</a:t>
            </a:r>
            <a:r>
              <a:rPr lang="pt-BR" dirty="0" smtClean="0"/>
              <a:t>;</a:t>
            </a:r>
          </a:p>
          <a:p>
            <a:pPr marL="342900" indent="-342900" algn="just">
              <a:lnSpc>
                <a:spcPct val="150000"/>
              </a:lnSpc>
              <a:buClr>
                <a:schemeClr val="accent3">
                  <a:lumMod val="50000"/>
                </a:schemeClr>
              </a:buClr>
              <a:buFont typeface="Wingdings" panose="05000000000000000000" pitchFamily="2" charset="2"/>
              <a:buChar char="ü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Ventos </a:t>
            </a:r>
            <a:r>
              <a:rPr dirty="0" smtClean="0"/>
              <a:t>fortes</a:t>
            </a:r>
            <a:r>
              <a:rPr lang="pt-BR" dirty="0" smtClean="0"/>
              <a:t>;</a:t>
            </a:r>
          </a:p>
          <a:p>
            <a:pPr marL="342900" indent="-342900" algn="just">
              <a:lnSpc>
                <a:spcPct val="150000"/>
              </a:lnSpc>
              <a:buClr>
                <a:schemeClr val="accent3">
                  <a:lumMod val="50000"/>
                </a:schemeClr>
              </a:buClr>
              <a:buFont typeface="Wingdings" panose="05000000000000000000" pitchFamily="2" charset="2"/>
              <a:buChar char="ü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Ventos </a:t>
            </a:r>
            <a:r>
              <a:rPr dirty="0" err="1" smtClean="0"/>
              <a:t>frios</a:t>
            </a:r>
            <a:r>
              <a:rPr lang="pt-BR" dirty="0" smtClean="0"/>
              <a:t>;</a:t>
            </a:r>
          </a:p>
          <a:p>
            <a:pPr marL="342900" indent="-342900" algn="just">
              <a:buClr>
                <a:schemeClr val="accent3">
                  <a:lumMod val="50000"/>
                </a:schemeClr>
              </a:buClr>
              <a:buFont typeface="Wingdings" panose="05000000000000000000" pitchFamily="2" charset="2"/>
              <a:buChar char="ü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Doença/</a:t>
            </a:r>
            <a:r>
              <a:rPr dirty="0" err="1" smtClean="0"/>
              <a:t>praga</a:t>
            </a:r>
            <a:r>
              <a:rPr dirty="0" smtClean="0"/>
              <a:t> </a:t>
            </a:r>
            <a:r>
              <a:rPr lang="pt-BR" dirty="0" smtClean="0"/>
              <a:t>com </a:t>
            </a:r>
            <a:r>
              <a:rPr dirty="0" err="1" smtClean="0"/>
              <a:t>controle</a:t>
            </a:r>
            <a:r>
              <a:rPr dirty="0" smtClean="0"/>
              <a:t> </a:t>
            </a:r>
            <a:r>
              <a:rPr lang="pt-BR" dirty="0" smtClean="0"/>
              <a:t>in</a:t>
            </a:r>
            <a:r>
              <a:rPr dirty="0" err="1" smtClean="0"/>
              <a:t>viável</a:t>
            </a:r>
            <a:r>
              <a:rPr dirty="0" smtClean="0"/>
              <a:t>.</a:t>
            </a:r>
            <a:endParaRPr dirty="0"/>
          </a:p>
        </p:txBody>
      </p:sp>
      <p:sp>
        <p:nvSpPr>
          <p:cNvPr id="184" name="Shape 184"/>
          <p:cNvSpPr/>
          <p:nvPr/>
        </p:nvSpPr>
        <p:spPr>
          <a:xfrm>
            <a:off x="1951712" y="261066"/>
            <a:ext cx="4793119" cy="92332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45718" tIns="45718" rIns="45718" bIns="45718">
            <a:spAutoFit/>
          </a:bodyPr>
          <a:lstStyle/>
          <a:p>
            <a:pPr algn="ctr">
              <a:defRPr sz="2800" b="1" u="sng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/>
              <a:t>Modalidades</a:t>
            </a:r>
            <a:endParaRPr sz="2100" dirty="0"/>
          </a:p>
          <a:p>
            <a:pPr algn="ct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/>
              <a:t>Cobertura</a:t>
            </a:r>
            <a:r>
              <a:rPr dirty="0"/>
              <a:t> </a:t>
            </a:r>
            <a:r>
              <a:rPr dirty="0" err="1"/>
              <a:t>Padrão</a:t>
            </a:r>
            <a:r>
              <a:rPr dirty="0"/>
              <a:t> do SEAF</a:t>
            </a:r>
          </a:p>
        </p:txBody>
      </p:sp>
      <p:sp>
        <p:nvSpPr>
          <p:cNvPr id="2" name="Retângulo 1"/>
          <p:cNvSpPr/>
          <p:nvPr/>
        </p:nvSpPr>
        <p:spPr>
          <a:xfrm>
            <a:off x="4458831" y="1303657"/>
            <a:ext cx="4572000" cy="4585871"/>
          </a:xfrm>
          <a:prstGeom prst="rect">
            <a:avLst/>
          </a:prstGeom>
          <a:ln>
            <a:solidFill>
              <a:srgbClr val="C00000"/>
            </a:solidFill>
          </a:ln>
        </p:spPr>
        <p:txBody>
          <a:bodyPr>
            <a:spAutoFit/>
          </a:bodyPr>
          <a:lstStyle/>
          <a:p>
            <a:pPr algn="ctr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lang="pt-BR" sz="800" b="1" dirty="0" smtClean="0">
              <a:solidFill>
                <a:srgbClr val="FF0000"/>
              </a:solidFill>
              <a:sym typeface="Calibri"/>
            </a:endParaRPr>
          </a:p>
          <a:p>
            <a:pPr algn="ctr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lang="pt-BR" b="1" dirty="0" smtClean="0">
                <a:solidFill>
                  <a:srgbClr val="FF0000"/>
                </a:solidFill>
                <a:sym typeface="Calibri"/>
              </a:rPr>
              <a:t>Eventos </a:t>
            </a:r>
            <a:r>
              <a:rPr lang="pt-BR" b="1" dirty="0">
                <a:solidFill>
                  <a:srgbClr val="FF0000"/>
                </a:solidFill>
                <a:sym typeface="Calibri"/>
              </a:rPr>
              <a:t>não </a:t>
            </a:r>
            <a:r>
              <a:rPr lang="pt-BR" b="1" dirty="0" smtClean="0">
                <a:solidFill>
                  <a:srgbClr val="FF0000"/>
                </a:solidFill>
                <a:sym typeface="Calibri"/>
              </a:rPr>
              <a:t>Cobertos</a:t>
            </a:r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lang="pt-BR" sz="2400" b="1" dirty="0">
              <a:solidFill>
                <a:srgbClr val="FF0000"/>
              </a:solidFill>
              <a:sym typeface="Calibri"/>
            </a:endParaRPr>
          </a:p>
          <a:p>
            <a:pPr marL="342900" indent="-342900" algn="just">
              <a:lnSpc>
                <a:spcPct val="150000"/>
              </a:lnSpc>
              <a:buClr>
                <a:srgbClr val="C00000"/>
              </a:buClr>
              <a:buFont typeface="Calibri" panose="020F0502020204030204" pitchFamily="34" charset="0"/>
              <a:buChar char="x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>
                <a:sym typeface="Calibri"/>
              </a:rPr>
              <a:t>Incêndio de </a:t>
            </a:r>
            <a:r>
              <a:rPr lang="pt-BR" dirty="0" smtClean="0">
                <a:sym typeface="Calibri"/>
              </a:rPr>
              <a:t>lavoura;</a:t>
            </a:r>
          </a:p>
          <a:p>
            <a:pPr marL="342900" indent="-342900" algn="just">
              <a:lnSpc>
                <a:spcPct val="150000"/>
              </a:lnSpc>
              <a:buClr>
                <a:srgbClr val="C00000"/>
              </a:buClr>
              <a:buFont typeface="Calibri" panose="020F0502020204030204" pitchFamily="34" charset="0"/>
              <a:buChar char="x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>
                <a:sym typeface="Calibri"/>
              </a:rPr>
              <a:t>Enchente;</a:t>
            </a:r>
          </a:p>
          <a:p>
            <a:pPr marL="342900" indent="-342900" algn="just">
              <a:lnSpc>
                <a:spcPct val="150000"/>
              </a:lnSpc>
              <a:buClr>
                <a:srgbClr val="C00000"/>
              </a:buClr>
              <a:buFont typeface="Calibri" panose="020F0502020204030204" pitchFamily="34" charset="0"/>
              <a:buChar char="x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>
                <a:sym typeface="Calibri"/>
              </a:rPr>
              <a:t>outros </a:t>
            </a:r>
            <a:r>
              <a:rPr lang="pt-BR" dirty="0">
                <a:sym typeface="Calibri"/>
              </a:rPr>
              <a:t>eventos causados por acidentes e não por causas fortuitas da natureza; </a:t>
            </a:r>
            <a:endParaRPr lang="pt-BR" dirty="0" smtClean="0">
              <a:sym typeface="Calibri"/>
            </a:endParaRPr>
          </a:p>
          <a:p>
            <a:pPr marL="342900" indent="-342900" algn="just">
              <a:lnSpc>
                <a:spcPct val="150000"/>
              </a:lnSpc>
              <a:buClr>
                <a:srgbClr val="C00000"/>
              </a:buClr>
              <a:buFont typeface="Calibri" panose="020F0502020204030204" pitchFamily="34" charset="0"/>
              <a:buChar char="x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>
                <a:sym typeface="Calibri"/>
              </a:rPr>
              <a:t>evento </a:t>
            </a:r>
            <a:r>
              <a:rPr lang="pt-BR" dirty="0">
                <a:sym typeface="Calibri"/>
              </a:rPr>
              <a:t>fora da vigência do seguro</a:t>
            </a:r>
            <a:r>
              <a:rPr lang="pt-BR" dirty="0" smtClean="0">
                <a:sym typeface="Calibri"/>
              </a:rPr>
              <a:t>;</a:t>
            </a:r>
          </a:p>
          <a:p>
            <a:pPr marL="342900" indent="-342900" algn="just">
              <a:lnSpc>
                <a:spcPct val="150000"/>
              </a:lnSpc>
              <a:buClr>
                <a:srgbClr val="C00000"/>
              </a:buClr>
              <a:buFont typeface="Calibri" panose="020F0502020204030204" pitchFamily="34" charset="0"/>
              <a:buChar char="x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>
                <a:sym typeface="Calibri"/>
              </a:rPr>
              <a:t>evento </a:t>
            </a:r>
            <a:r>
              <a:rPr lang="pt-BR" dirty="0">
                <a:sym typeface="Calibri"/>
              </a:rPr>
              <a:t>associado ao plantio em locais impróprios ou sujeitos a riscos frequentes</a:t>
            </a:r>
            <a:r>
              <a:rPr lang="pt-BR" dirty="0" smtClean="0">
                <a:sym typeface="Calibri"/>
              </a:rPr>
              <a:t>.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Shape 186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87" name="Shape 187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188" name="Shape 188"/>
          <p:cNvSpPr/>
          <p:nvPr/>
        </p:nvSpPr>
        <p:spPr>
          <a:xfrm>
            <a:off x="4334438" y="462191"/>
            <a:ext cx="3809099" cy="6135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0074" tIns="40074" rIns="40074" bIns="40074">
            <a:spAutoFit/>
          </a:bodyPr>
          <a:lstStyle>
            <a:lvl1pPr>
              <a:defRPr b="1">
                <a:solidFill>
                  <a:srgbClr val="FFFFFF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r>
              <a:t>SEGURO DA AGRICULTURA FAMILIAR</a:t>
            </a:r>
          </a:p>
        </p:txBody>
      </p:sp>
      <p:sp>
        <p:nvSpPr>
          <p:cNvPr id="189" name="Shape 189"/>
          <p:cNvSpPr/>
          <p:nvPr/>
        </p:nvSpPr>
        <p:spPr>
          <a:xfrm>
            <a:off x="323528" y="1192097"/>
            <a:ext cx="8603276" cy="452431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algn="just">
              <a:lnSpc>
                <a:spcPct val="150000"/>
              </a:lnSpc>
              <a:defRPr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 smtClean="0"/>
              <a:t>Enquadramento</a:t>
            </a:r>
            <a:r>
              <a:rPr dirty="0" smtClean="0"/>
              <a:t> </a:t>
            </a:r>
            <a:endParaRPr dirty="0"/>
          </a:p>
          <a:p>
            <a:pPr algn="just">
              <a:lnSpc>
                <a:spcPct val="150000"/>
              </a:lnSpc>
              <a:defRPr>
                <a:latin typeface="+mj-lt"/>
                <a:ea typeface="+mj-ea"/>
                <a:cs typeface="+mj-cs"/>
                <a:sym typeface="Calibri"/>
              </a:defRPr>
            </a:pPr>
            <a:r>
              <a:rPr dirty="0" err="1" smtClean="0"/>
              <a:t>Prestações</a:t>
            </a:r>
            <a:r>
              <a:rPr dirty="0" smtClean="0"/>
              <a:t> </a:t>
            </a:r>
            <a:r>
              <a:rPr dirty="0"/>
              <a:t>com </a:t>
            </a:r>
            <a:r>
              <a:rPr dirty="0" err="1"/>
              <a:t>vencimento</a:t>
            </a:r>
            <a:r>
              <a:rPr dirty="0"/>
              <a:t> </a:t>
            </a:r>
            <a:r>
              <a:rPr dirty="0" err="1"/>
              <a:t>após</a:t>
            </a:r>
            <a:r>
              <a:rPr dirty="0"/>
              <a:t> a </a:t>
            </a:r>
            <a:r>
              <a:rPr dirty="0" err="1"/>
              <a:t>época</a:t>
            </a:r>
            <a:r>
              <a:rPr dirty="0"/>
              <a:t> de </a:t>
            </a:r>
            <a:r>
              <a:rPr dirty="0" err="1"/>
              <a:t>colheita</a:t>
            </a:r>
            <a:r>
              <a:rPr dirty="0"/>
              <a:t> e </a:t>
            </a:r>
            <a:r>
              <a:rPr dirty="0" err="1"/>
              <a:t>até</a:t>
            </a:r>
            <a:r>
              <a:rPr dirty="0"/>
              <a:t> 180 </a:t>
            </a:r>
            <a:r>
              <a:rPr dirty="0" err="1"/>
              <a:t>dias</a:t>
            </a:r>
            <a:r>
              <a:rPr dirty="0"/>
              <a:t> </a:t>
            </a:r>
            <a:r>
              <a:rPr dirty="0" err="1"/>
              <a:t>após</a:t>
            </a:r>
            <a:r>
              <a:rPr dirty="0"/>
              <a:t> o </a:t>
            </a:r>
            <a:r>
              <a:rPr dirty="0" err="1"/>
              <a:t>vencimento</a:t>
            </a:r>
            <a:r>
              <a:rPr dirty="0"/>
              <a:t> da </a:t>
            </a:r>
            <a:r>
              <a:rPr dirty="0" err="1"/>
              <a:t>operação</a:t>
            </a:r>
            <a:r>
              <a:rPr dirty="0"/>
              <a:t> de </a:t>
            </a:r>
            <a:r>
              <a:rPr dirty="0" err="1"/>
              <a:t>custeio</a:t>
            </a:r>
            <a:r>
              <a:rPr dirty="0"/>
              <a:t>.</a:t>
            </a:r>
          </a:p>
          <a:p>
            <a:pPr algn="just">
              <a:lnSpc>
                <a:spcPct val="150000"/>
              </a:lnSpc>
              <a:defRPr>
                <a:latin typeface="+mj-lt"/>
                <a:ea typeface="+mj-ea"/>
                <a:cs typeface="+mj-cs"/>
                <a:sym typeface="Calibri"/>
              </a:defRPr>
            </a:pPr>
            <a:endParaRPr dirty="0"/>
          </a:p>
          <a:p>
            <a:pPr algn="just">
              <a:lnSpc>
                <a:spcPct val="150000"/>
              </a:lnSpc>
              <a:defRPr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/>
              <a:t>Cobertura</a:t>
            </a:r>
            <a:endParaRPr dirty="0"/>
          </a:p>
          <a:p>
            <a:pPr algn="just">
              <a:lnSpc>
                <a:spcPct val="150000"/>
              </a:lnSpc>
              <a:defRPr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Será limitado ao menor valor entre:</a:t>
            </a:r>
          </a:p>
          <a:p>
            <a:pPr marL="285750" indent="-285750" algn="just">
              <a:lnSpc>
                <a:spcPct val="150000"/>
              </a:lnSpc>
              <a:buFont typeface="Arial" panose="020B0604020202020204" pitchFamily="34" charset="0"/>
              <a:buChar char="•"/>
              <a:defRPr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O valor </a:t>
            </a:r>
            <a:r>
              <a:rPr dirty="0" smtClean="0"/>
              <a:t>da </a:t>
            </a:r>
            <a:r>
              <a:rPr dirty="0" err="1"/>
              <a:t>prestação</a:t>
            </a:r>
            <a:r>
              <a:rPr dirty="0"/>
              <a:t> de </a:t>
            </a:r>
            <a:r>
              <a:rPr dirty="0" err="1" smtClean="0"/>
              <a:t>investimento</a:t>
            </a:r>
            <a:r>
              <a:rPr lang="pt-BR" dirty="0" smtClean="0"/>
              <a:t>;</a:t>
            </a:r>
          </a:p>
          <a:p>
            <a:pPr marL="285750" indent="-285750" algn="just">
              <a:lnSpc>
                <a:spcPct val="150000"/>
              </a:lnSpc>
              <a:buFont typeface="Arial" panose="020B0604020202020204" pitchFamily="34" charset="0"/>
              <a:buChar char="•"/>
              <a:defRPr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A</a:t>
            </a:r>
            <a:r>
              <a:rPr dirty="0" err="1" smtClean="0"/>
              <a:t>té</a:t>
            </a:r>
            <a:r>
              <a:rPr dirty="0" smtClean="0"/>
              <a:t> </a:t>
            </a:r>
            <a:r>
              <a:rPr dirty="0"/>
              <a:t>R$ 5.000,00 </a:t>
            </a:r>
            <a:r>
              <a:rPr dirty="0" err="1"/>
              <a:t>por</a:t>
            </a:r>
            <a:r>
              <a:rPr dirty="0"/>
              <a:t> </a:t>
            </a:r>
            <a:r>
              <a:rPr dirty="0" err="1" smtClean="0"/>
              <a:t>agricultor</a:t>
            </a:r>
            <a:r>
              <a:rPr dirty="0" smtClean="0"/>
              <a:t>/</a:t>
            </a:r>
            <a:r>
              <a:rPr dirty="0" err="1" smtClean="0"/>
              <a:t>ano</a:t>
            </a:r>
            <a:r>
              <a:rPr lang="pt-BR" dirty="0" smtClean="0"/>
              <a:t>;</a:t>
            </a:r>
          </a:p>
          <a:p>
            <a:pPr marL="285750" indent="-285750" algn="just">
              <a:lnSpc>
                <a:spcPct val="150000"/>
              </a:lnSpc>
              <a:buFont typeface="Arial" panose="020B0604020202020204" pitchFamily="34" charset="0"/>
              <a:buChar char="•"/>
              <a:defRPr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Até </a:t>
            </a:r>
            <a:r>
              <a:rPr dirty="0" smtClean="0"/>
              <a:t>95</a:t>
            </a:r>
            <a:r>
              <a:rPr dirty="0"/>
              <a:t>% da </a:t>
            </a:r>
            <a:r>
              <a:rPr dirty="0" err="1"/>
              <a:t>receita</a:t>
            </a:r>
            <a:r>
              <a:rPr dirty="0"/>
              <a:t> </a:t>
            </a:r>
            <a:r>
              <a:rPr dirty="0" err="1"/>
              <a:t>bruta</a:t>
            </a:r>
            <a:r>
              <a:rPr dirty="0"/>
              <a:t> </a:t>
            </a:r>
            <a:r>
              <a:rPr dirty="0" err="1"/>
              <a:t>esperada</a:t>
            </a:r>
            <a:r>
              <a:rPr dirty="0"/>
              <a:t> do </a:t>
            </a:r>
            <a:r>
              <a:rPr dirty="0" err="1"/>
              <a:t>empreendimento</a:t>
            </a:r>
            <a:r>
              <a:rPr dirty="0"/>
              <a:t>.</a:t>
            </a:r>
          </a:p>
          <a:p>
            <a:pPr algn="just">
              <a:lnSpc>
                <a:spcPct val="150000"/>
              </a:lnSpc>
              <a:defRPr>
                <a:latin typeface="+mj-lt"/>
                <a:ea typeface="+mj-ea"/>
                <a:cs typeface="+mj-cs"/>
                <a:sym typeface="Calibri"/>
              </a:defRPr>
            </a:pPr>
            <a:endParaRPr dirty="0"/>
          </a:p>
          <a:p>
            <a:pPr algn="just">
              <a:defRPr>
                <a:latin typeface="+mj-lt"/>
                <a:ea typeface="+mj-ea"/>
                <a:cs typeface="+mj-cs"/>
                <a:sym typeface="Calibri"/>
              </a:defRPr>
            </a:pPr>
            <a:endParaRPr dirty="0"/>
          </a:p>
        </p:txBody>
      </p:sp>
      <p:sp>
        <p:nvSpPr>
          <p:cNvPr id="190" name="Shape 190"/>
          <p:cNvSpPr/>
          <p:nvPr/>
        </p:nvSpPr>
        <p:spPr>
          <a:xfrm>
            <a:off x="2930293" y="188640"/>
            <a:ext cx="6034194" cy="8788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800" b="1" u="sng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Modalidades</a:t>
            </a:r>
            <a:endParaRPr sz="2100"/>
          </a:p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Cobertura Adicional para Investimento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Shape 202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203" name="Shape 203"/>
          <p:cNvSpPr/>
          <p:nvPr/>
        </p:nvSpPr>
        <p:spPr>
          <a:xfrm>
            <a:off x="4334438" y="462191"/>
            <a:ext cx="3809099" cy="6135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0074" tIns="40074" rIns="40074" bIns="40074">
            <a:spAutoFit/>
          </a:bodyPr>
          <a:lstStyle>
            <a:lvl1pPr>
              <a:defRPr b="1">
                <a:solidFill>
                  <a:srgbClr val="FFFFFF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r>
              <a:t>SEGURO DA AGRICULTURA FAMILIAR</a:t>
            </a:r>
          </a:p>
        </p:txBody>
      </p:sp>
      <p:sp>
        <p:nvSpPr>
          <p:cNvPr id="204" name="Shape 204"/>
          <p:cNvSpPr/>
          <p:nvPr/>
        </p:nvSpPr>
        <p:spPr>
          <a:xfrm>
            <a:off x="2286000" y="3054437"/>
            <a:ext cx="4572000" cy="3073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>
            <a:spAutoFit/>
          </a:bodyPr>
          <a:lstStyle>
            <a:lvl1pPr algn="just">
              <a:defRPr sz="15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r>
              <a:t>ONDE OBTER MAIS INFORMAÇÕES </a:t>
            </a:r>
          </a:p>
        </p:txBody>
      </p:sp>
      <p:graphicFrame>
        <p:nvGraphicFramePr>
          <p:cNvPr id="205" name="Table 205"/>
          <p:cNvGraphicFramePr/>
          <p:nvPr>
            <p:extLst>
              <p:ext uri="{D42A27DB-BD31-4B8C-83A1-F6EECF244321}">
                <p14:modId xmlns:p14="http://schemas.microsoft.com/office/powerpoint/2010/main" val="871703977"/>
              </p:ext>
            </p:extLst>
          </p:nvPr>
        </p:nvGraphicFramePr>
        <p:xfrm>
          <a:off x="1935558" y="2852933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Órgãos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Públicos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de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Assistência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Técnica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Rural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6" name="Table 206"/>
          <p:cNvGraphicFramePr/>
          <p:nvPr>
            <p:extLst>
              <p:ext uri="{D42A27DB-BD31-4B8C-83A1-F6EECF244321}">
                <p14:modId xmlns:p14="http://schemas.microsoft.com/office/powerpoint/2010/main" val="411282005"/>
              </p:ext>
            </p:extLst>
          </p:nvPr>
        </p:nvGraphicFramePr>
        <p:xfrm>
          <a:off x="1935558" y="3284292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Secretaria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de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Agricultura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do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Município</a:t>
                      </a:r>
                      <a:endParaRPr sz="1500" b="1" dirty="0">
                        <a:solidFill>
                          <a:srgbClr val="403152"/>
                        </a:solidFill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7" name="Table 207"/>
          <p:cNvGraphicFramePr/>
          <p:nvPr>
            <p:extLst>
              <p:ext uri="{D42A27DB-BD31-4B8C-83A1-F6EECF244321}">
                <p14:modId xmlns:p14="http://schemas.microsoft.com/office/powerpoint/2010/main" val="177276742"/>
              </p:ext>
            </p:extLst>
          </p:nvPr>
        </p:nvGraphicFramePr>
        <p:xfrm>
          <a:off x="1935558" y="3716339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Sindicatos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,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associações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e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cooperativas</a:t>
                      </a:r>
                      <a:endParaRPr sz="1500" b="1" dirty="0">
                        <a:solidFill>
                          <a:srgbClr val="403152"/>
                        </a:solidFill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8" name="Table 208"/>
          <p:cNvGraphicFramePr/>
          <p:nvPr>
            <p:extLst>
              <p:ext uri="{D42A27DB-BD31-4B8C-83A1-F6EECF244321}">
                <p14:modId xmlns:p14="http://schemas.microsoft.com/office/powerpoint/2010/main" val="4263942049"/>
              </p:ext>
            </p:extLst>
          </p:nvPr>
        </p:nvGraphicFramePr>
        <p:xfrm>
          <a:off x="1935558" y="4148387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Agências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dos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bancos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que </a:t>
                      </a: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operam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o SEAF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9" name="Table 209"/>
          <p:cNvGraphicFramePr/>
          <p:nvPr>
            <p:extLst>
              <p:ext uri="{D42A27DB-BD31-4B8C-83A1-F6EECF244321}">
                <p14:modId xmlns:p14="http://schemas.microsoft.com/office/powerpoint/2010/main" val="110163216"/>
              </p:ext>
            </p:extLst>
          </p:nvPr>
        </p:nvGraphicFramePr>
        <p:xfrm>
          <a:off x="1935558" y="4581128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500" b="1">
                          <a:solidFill>
                            <a:srgbClr val="403152"/>
                          </a:solidFill>
                        </a:defRPr>
                      </a:pPr>
                      <a:r>
                        <a:rPr dirty="0" err="1"/>
                        <a:t>Veja</a:t>
                      </a:r>
                      <a:r>
                        <a:rPr dirty="0"/>
                        <a:t> a </a:t>
                      </a:r>
                      <a:r>
                        <a:rPr dirty="0" err="1"/>
                        <a:t>página</a:t>
                      </a:r>
                      <a:r>
                        <a:rPr dirty="0"/>
                        <a:t> do SEAF no site do MDA</a:t>
                      </a:r>
                      <a:r>
                        <a:rPr dirty="0" smtClean="0"/>
                        <a:t>:</a:t>
                      </a:r>
                      <a:endParaRPr sz="1400" u="sng" dirty="0">
                        <a:solidFill>
                          <a:srgbClr val="0000FF"/>
                        </a:solidFill>
                        <a:uFill>
                          <a:solidFill>
                            <a:srgbClr val="0000FF"/>
                          </a:solidFill>
                        </a:uFill>
                        <a:hlinkClick r:id="rId2"/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0" name="Table 210"/>
          <p:cNvGraphicFramePr/>
          <p:nvPr>
            <p:extLst>
              <p:ext uri="{D42A27DB-BD31-4B8C-83A1-F6EECF244321}">
                <p14:modId xmlns:p14="http://schemas.microsoft.com/office/powerpoint/2010/main" val="2829451659"/>
              </p:ext>
            </p:extLst>
          </p:nvPr>
        </p:nvGraphicFramePr>
        <p:xfrm>
          <a:off x="1935558" y="5013176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marL="0" marR="0" indent="0" algn="ctr" defTabSz="914400" rtl="0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 sz="1500" b="1">
                          <a:solidFill>
                            <a:srgbClr val="403152"/>
                          </a:solidFill>
                        </a:defRPr>
                      </a:pP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E-mail </a:t>
                      </a:r>
                      <a:r>
                        <a:rPr sz="1400" b="1" i="0" u="sng" strike="noStrike" cap="none" spc="0" baseline="0" dirty="0">
                          <a:ln>
                            <a:noFill/>
                          </a:ln>
                          <a:solidFill>
                            <a:srgbClr val="0000FF"/>
                          </a:solidFill>
                          <a:uFill>
                            <a:solidFill>
                              <a:srgbClr val="0000FF"/>
                            </a:solidFill>
                          </a:uFill>
                          <a:latin typeface="+mj-lt"/>
                          <a:ea typeface="+mj-ea"/>
                          <a:cs typeface="+mj-cs"/>
                          <a:sym typeface="Calibri"/>
                        </a:rPr>
                        <a:t>seaf@mda.gov.br 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1" name="Table 211"/>
          <p:cNvGraphicFramePr/>
          <p:nvPr>
            <p:extLst>
              <p:ext uri="{D42A27DB-BD31-4B8C-83A1-F6EECF244321}">
                <p14:modId xmlns:p14="http://schemas.microsoft.com/office/powerpoint/2010/main" val="3239167612"/>
              </p:ext>
            </p:extLst>
          </p:nvPr>
        </p:nvGraphicFramePr>
        <p:xfrm>
          <a:off x="1935558" y="5444532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 err="1">
                          <a:solidFill>
                            <a:srgbClr val="403152"/>
                          </a:solidFill>
                        </a:rPr>
                        <a:t>Fone</a:t>
                      </a: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 (61) 2020-0895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2" name="Table 212"/>
          <p:cNvGraphicFramePr/>
          <p:nvPr>
            <p:extLst>
              <p:ext uri="{D42A27DB-BD31-4B8C-83A1-F6EECF244321}">
                <p14:modId xmlns:p14="http://schemas.microsoft.com/office/powerpoint/2010/main" val="3650551280"/>
              </p:ext>
            </p:extLst>
          </p:nvPr>
        </p:nvGraphicFramePr>
        <p:xfrm>
          <a:off x="1935558" y="2420196"/>
          <a:ext cx="5272880" cy="45720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2000" b="1" dirty="0">
                          <a:solidFill>
                            <a:srgbClr val="006600"/>
                          </a:solidFill>
                        </a:rPr>
                        <a:t>ONDE OBTER MAIS </a:t>
                      </a:r>
                      <a:r>
                        <a:rPr sz="2000" b="1" dirty="0" smtClean="0">
                          <a:solidFill>
                            <a:srgbClr val="006600"/>
                          </a:solidFill>
                        </a:rPr>
                        <a:t>INFORMAÇÕES</a:t>
                      </a:r>
                      <a:r>
                        <a:rPr lang="pt-BR" sz="2000" b="1" dirty="0" smtClean="0">
                          <a:solidFill>
                            <a:srgbClr val="006600"/>
                          </a:solidFill>
                        </a:rPr>
                        <a:t>:</a:t>
                      </a:r>
                      <a:endParaRPr sz="2000" b="1" dirty="0">
                        <a:solidFill>
                          <a:srgbClr val="006600"/>
                        </a:solidFill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C3D69B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3" name="Table 213"/>
          <p:cNvGraphicFramePr/>
          <p:nvPr>
            <p:extLst>
              <p:ext uri="{D42A27DB-BD31-4B8C-83A1-F6EECF244321}">
                <p14:modId xmlns:p14="http://schemas.microsoft.com/office/powerpoint/2010/main" val="2891054873"/>
              </p:ext>
            </p:extLst>
          </p:nvPr>
        </p:nvGraphicFramePr>
        <p:xfrm>
          <a:off x="1935558" y="1333184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CUIDADOS PARA NÃO PERDER A COBERTURA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4" name="Table 214"/>
          <p:cNvGraphicFramePr/>
          <p:nvPr>
            <p:extLst>
              <p:ext uri="{D42A27DB-BD31-4B8C-83A1-F6EECF244321}">
                <p14:modId xmlns:p14="http://schemas.microsoft.com/office/powerpoint/2010/main" val="1910654040"/>
              </p:ext>
            </p:extLst>
          </p:nvPr>
        </p:nvGraphicFramePr>
        <p:xfrm>
          <a:off x="1935558" y="1831234"/>
          <a:ext cx="5272880" cy="4327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sz="1500" b="1" dirty="0">
                          <a:solidFill>
                            <a:srgbClr val="403152"/>
                          </a:solidFill>
                        </a:rPr>
                        <a:t>COMO COLETAR AMOSTRA PARA ANÁLISE DE SOLO</a:t>
                      </a: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DDD9C3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15" name="Table 215"/>
          <p:cNvGraphicFramePr/>
          <p:nvPr>
            <p:extLst>
              <p:ext uri="{D42A27DB-BD31-4B8C-83A1-F6EECF244321}">
                <p14:modId xmlns:p14="http://schemas.microsoft.com/office/powerpoint/2010/main" val="4051897346"/>
              </p:ext>
            </p:extLst>
          </p:nvPr>
        </p:nvGraphicFramePr>
        <p:xfrm>
          <a:off x="1935558" y="406615"/>
          <a:ext cx="5272880" cy="91440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880"/>
              </a:tblGrid>
              <a:tr h="432740">
                <a:tc>
                  <a:txBody>
                    <a:bodyPr/>
                    <a:lstStyle/>
                    <a:p>
                      <a:pPr marL="0" marR="0" indent="0" algn="ctr" defTabSz="914400" rtl="0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 sz="1800"/>
                      </a:pPr>
                      <a:r>
                        <a:rPr sz="2000" b="1" i="0" u="none" strike="noStrike" cap="none" spc="0" baseline="0" dirty="0">
                          <a:ln>
                            <a:noFill/>
                          </a:ln>
                          <a:solidFill>
                            <a:srgbClr val="006600"/>
                          </a:solidFill>
                          <a:uFillTx/>
                          <a:latin typeface="+mj-lt"/>
                          <a:ea typeface="+mj-ea"/>
                          <a:cs typeface="+mj-cs"/>
                          <a:sym typeface="Calibri"/>
                        </a:rPr>
                        <a:t>VEJA TAMBÉM NA PÁGINA DO </a:t>
                      </a:r>
                      <a:r>
                        <a:rPr sz="2000" b="1" i="0" u="none" strike="noStrike" cap="none" spc="0" baseline="0" dirty="0" smtClean="0">
                          <a:ln>
                            <a:noFill/>
                          </a:ln>
                          <a:solidFill>
                            <a:srgbClr val="006600"/>
                          </a:solidFill>
                          <a:uFillTx/>
                          <a:latin typeface="+mj-lt"/>
                          <a:ea typeface="+mj-ea"/>
                          <a:cs typeface="+mj-cs"/>
                          <a:sym typeface="Calibri"/>
                        </a:rPr>
                        <a:t>SEAF</a:t>
                      </a:r>
                      <a:r>
                        <a:rPr lang="pt-BR" sz="2000" b="1" i="0" u="none" strike="noStrike" cap="none" spc="0" baseline="0" dirty="0" smtClean="0">
                          <a:ln>
                            <a:noFill/>
                          </a:ln>
                          <a:solidFill>
                            <a:srgbClr val="006600"/>
                          </a:solidFill>
                          <a:uFillTx/>
                          <a:latin typeface="+mj-lt"/>
                          <a:ea typeface="+mj-ea"/>
                          <a:cs typeface="+mj-cs"/>
                          <a:sym typeface="Calibri"/>
                        </a:rPr>
                        <a:t>:</a:t>
                      </a:r>
                    </a:p>
                    <a:p>
                      <a:pPr algn="ctr">
                        <a:lnSpc>
                          <a:spcPct val="150000"/>
                        </a:lnSpc>
                        <a:defRPr sz="1800"/>
                      </a:pPr>
                      <a:r>
                        <a:rPr lang="pt-BR" sz="2000" b="1" u="sng" dirty="0" smtClean="0">
                          <a:solidFill>
                            <a:srgbClr val="0000FF"/>
                          </a:solidFill>
                          <a:uFill>
                            <a:solidFill>
                              <a:srgbClr val="0000FF"/>
                            </a:solidFill>
                          </a:uFill>
                          <a:hlinkClick r:id="rId2"/>
                        </a:rPr>
                        <a:t>www.mda.gov.br</a:t>
                      </a:r>
                      <a:endParaRPr sz="2000" b="1" dirty="0">
                        <a:solidFill>
                          <a:srgbClr val="FF0000"/>
                        </a:solidFill>
                      </a:endParaRPr>
                    </a:p>
                  </a:txBody>
                  <a:tcPr marL="0" marR="0" marT="0" marB="0" horzOverflow="overflow">
                    <a:lnB w="38100">
                      <a:solidFill>
                        <a:srgbClr val="FFFFFF"/>
                      </a:solidFill>
                    </a:lnB>
                    <a:solidFill>
                      <a:srgbClr val="C3D69B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127" name="Shape 127"/>
          <p:cNvSpPr/>
          <p:nvPr/>
        </p:nvSpPr>
        <p:spPr>
          <a:xfrm>
            <a:off x="380268" y="681076"/>
            <a:ext cx="8603276" cy="55245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algn="just">
              <a:spcBef>
                <a:spcPts val="600"/>
              </a:spcBef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sz="2600" dirty="0" err="1"/>
              <a:t>Público</a:t>
            </a:r>
            <a:r>
              <a:rPr sz="2600" dirty="0"/>
              <a:t> </a:t>
            </a:r>
            <a:r>
              <a:rPr sz="2600" dirty="0" err="1"/>
              <a:t>Alvo</a:t>
            </a:r>
            <a:endParaRPr sz="2600" dirty="0"/>
          </a:p>
          <a:p>
            <a:pPr algn="just">
              <a:spcBef>
                <a:spcPts val="600"/>
              </a:spcBef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dirty="0" err="1"/>
              <a:t>Agricultores</a:t>
            </a:r>
            <a:r>
              <a:rPr dirty="0"/>
              <a:t> </a:t>
            </a:r>
            <a:r>
              <a:rPr dirty="0" err="1"/>
              <a:t>familiares</a:t>
            </a:r>
            <a:r>
              <a:rPr dirty="0"/>
              <a:t> que </a:t>
            </a:r>
            <a:r>
              <a:rPr dirty="0" err="1" smtClean="0"/>
              <a:t>financiam</a:t>
            </a:r>
            <a:r>
              <a:rPr dirty="0" smtClean="0"/>
              <a:t> </a:t>
            </a:r>
            <a:r>
              <a:rPr dirty="0" err="1" smtClean="0"/>
              <a:t>custeio</a:t>
            </a:r>
            <a:r>
              <a:rPr dirty="0" smtClean="0"/>
              <a:t> </a:t>
            </a:r>
            <a:r>
              <a:rPr dirty="0" err="1"/>
              <a:t>agrícola</a:t>
            </a:r>
            <a:r>
              <a:rPr dirty="0"/>
              <a:t> no </a:t>
            </a:r>
            <a:r>
              <a:rPr lang="pt-BR" dirty="0" smtClean="0"/>
              <a:t>PRONAF.</a:t>
            </a:r>
            <a:endParaRPr dirty="0"/>
          </a:p>
          <a:p>
            <a:pPr algn="just">
              <a:spcBef>
                <a:spcPts val="600"/>
              </a:spcBef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lang="pt-BR" sz="2600" dirty="0" smtClean="0"/>
          </a:p>
          <a:p>
            <a:pPr algn="just">
              <a:spcBef>
                <a:spcPts val="600"/>
              </a:spcBef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sz="2600" dirty="0" err="1" smtClean="0"/>
              <a:t>Culturas</a:t>
            </a:r>
            <a:endParaRPr sz="2600" dirty="0"/>
          </a:p>
          <a:p>
            <a:pPr>
              <a:lnSpc>
                <a:spcPct val="150000"/>
              </a:lnSpc>
              <a:spcBef>
                <a:spcPts val="600"/>
              </a:spcBef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>
                <a:solidFill>
                  <a:schemeClr val="tx1"/>
                </a:solidFill>
              </a:rPr>
              <a:t>Todas as culturas são enquadráveis no Seguro.</a:t>
            </a:r>
          </a:p>
          <a:p>
            <a:pPr>
              <a:lnSpc>
                <a:spcPct val="150000"/>
              </a:lnSpc>
              <a:spcBef>
                <a:spcPts val="600"/>
              </a:spcBef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b="1" dirty="0" smtClean="0">
                <a:solidFill>
                  <a:schemeClr val="tx1"/>
                </a:solidFill>
              </a:rPr>
              <a:t>Lavouras de sequeiro sem ZARC </a:t>
            </a:r>
            <a:r>
              <a:rPr lang="pt-BR" dirty="0" smtClean="0">
                <a:solidFill>
                  <a:schemeClr val="tx1"/>
                </a:solidFill>
              </a:rPr>
              <a:t>(Zoneamento Agrícola</a:t>
            </a:r>
            <a:br>
              <a:rPr lang="pt-BR" dirty="0" smtClean="0">
                <a:solidFill>
                  <a:schemeClr val="tx1"/>
                </a:solidFill>
              </a:rPr>
            </a:br>
            <a:r>
              <a:rPr lang="pt-BR" dirty="0" smtClean="0">
                <a:solidFill>
                  <a:schemeClr val="tx1"/>
                </a:solidFill>
              </a:rPr>
              <a:t>de Risco Climático) são enquadráveis mediante </a:t>
            </a:r>
            <a:br>
              <a:rPr lang="pt-BR" dirty="0" smtClean="0">
                <a:solidFill>
                  <a:schemeClr val="tx1"/>
                </a:solidFill>
              </a:rPr>
            </a:br>
            <a:r>
              <a:rPr lang="pt-BR" dirty="0" smtClean="0">
                <a:solidFill>
                  <a:schemeClr val="tx1"/>
                </a:solidFill>
              </a:rPr>
              <a:t>indicação de ATER. </a:t>
            </a:r>
          </a:p>
          <a:p>
            <a:pPr>
              <a:spcBef>
                <a:spcPts val="600"/>
              </a:spcBef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lang="pt-BR" sz="2600" b="1" dirty="0" smtClean="0">
              <a:solidFill>
                <a:srgbClr val="006600"/>
              </a:solidFill>
              <a:sym typeface="Calibri"/>
            </a:endParaRPr>
          </a:p>
          <a:p>
            <a:pPr>
              <a:spcBef>
                <a:spcPts val="600"/>
              </a:spcBef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lang="pt-BR" sz="2600" b="1" dirty="0" smtClean="0">
                <a:solidFill>
                  <a:srgbClr val="006600"/>
                </a:solidFill>
                <a:sym typeface="Calibri"/>
              </a:rPr>
              <a:t>Adesão</a:t>
            </a:r>
            <a:endParaRPr lang="pt-BR" sz="2600" b="1" dirty="0">
              <a:solidFill>
                <a:srgbClr val="006600"/>
              </a:solidFill>
              <a:sym typeface="Calibri"/>
            </a:endParaRPr>
          </a:p>
          <a:p>
            <a:pPr>
              <a:spcBef>
                <a:spcPts val="600"/>
              </a:spcBef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 smtClean="0">
                <a:sym typeface="Calibri"/>
              </a:rPr>
              <a:t>Compulsória </a:t>
            </a:r>
            <a:r>
              <a:rPr lang="pt-BR" sz="2000" dirty="0">
                <a:sym typeface="Calibri"/>
              </a:rPr>
              <a:t>no </a:t>
            </a:r>
            <a:r>
              <a:rPr lang="pt-BR" sz="2000" dirty="0" smtClean="0">
                <a:sym typeface="Calibri"/>
              </a:rPr>
              <a:t>custeio </a:t>
            </a:r>
            <a:r>
              <a:rPr lang="pt-BR" sz="2000" dirty="0">
                <a:sym typeface="Calibri"/>
              </a:rPr>
              <a:t>agrícola do </a:t>
            </a:r>
            <a:r>
              <a:rPr lang="pt-BR" sz="2000" dirty="0" smtClean="0">
                <a:sym typeface="Calibri"/>
              </a:rPr>
              <a:t>PRONAF.</a:t>
            </a:r>
            <a:endParaRPr lang="pt-BR" sz="2000" dirty="0">
              <a:sym typeface="Calibri"/>
            </a:endParaRPr>
          </a:p>
          <a:p>
            <a:pPr algn="just">
              <a:spcBef>
                <a:spcPts val="600"/>
              </a:spcBef>
              <a:defRPr sz="1800" b="1"/>
            </a:pPr>
            <a:endParaRPr b="1" dirty="0">
              <a:solidFill>
                <a:srgbClr val="FF0000"/>
              </a:solidFill>
              <a:latin typeface="+mj-lt"/>
              <a:ea typeface="+mj-ea"/>
              <a:cs typeface="+mj-cs"/>
              <a:sym typeface="Calibri"/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4401248" y="145361"/>
            <a:ext cx="4282580" cy="4924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lang="pt-BR" dirty="0" smtClean="0"/>
              <a:t>Seguro da Agricultura Familiar</a:t>
            </a:r>
            <a:endParaRPr dirty="0"/>
          </a:p>
        </p:txBody>
      </p:sp>
      <p:sp>
        <p:nvSpPr>
          <p:cNvPr id="2" name="Retângulo 1"/>
          <p:cNvSpPr/>
          <p:nvPr/>
        </p:nvSpPr>
        <p:spPr>
          <a:xfrm>
            <a:off x="6253228" y="2401858"/>
            <a:ext cx="2730316" cy="193899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pt-BR" sz="1600" dirty="0" smtClean="0">
                <a:solidFill>
                  <a:schemeClr val="tx1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A </a:t>
            </a:r>
            <a:r>
              <a:rPr lang="pt-BR" sz="1600" dirty="0">
                <a:solidFill>
                  <a:schemeClr val="tx1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indicação da cultura será realizada através de estudos de entidades de ATER em nível estadual, regional ou </a:t>
            </a:r>
            <a:r>
              <a:rPr lang="pt-BR" sz="1600" dirty="0" smtClean="0">
                <a:solidFill>
                  <a:schemeClr val="tx1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municipal</a:t>
            </a:r>
            <a:endParaRPr lang="pt-BR" sz="1600" dirty="0">
              <a:solidFill>
                <a:schemeClr val="tx1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2316822" y="353700"/>
            <a:ext cx="4215252" cy="492438"/>
          </a:xfrm>
          <a:ln w="12700">
            <a:miter lim="400000"/>
          </a:ln>
        </p:spPr>
        <p:txBody>
          <a:bodyPr wrap="none" lIns="45718" tIns="45718" rIns="45718" bIns="45718">
            <a:spAutoFit/>
          </a:bodyPr>
          <a:lstStyle/>
          <a:p>
            <a:pPr algn="r" hangingPunct="0"/>
            <a:r>
              <a:rPr lang="pt-BR" sz="2600" b="1" dirty="0" smtClean="0">
                <a:solidFill>
                  <a:srgbClr val="006600"/>
                </a:solidFill>
                <a:sym typeface="Helvetica"/>
              </a:rPr>
              <a:t>CULTURAS ZONEADAS NO MS</a:t>
            </a:r>
            <a:endParaRPr lang="pt-BR" sz="2600" b="1" dirty="0">
              <a:solidFill>
                <a:srgbClr val="006600"/>
              </a:solidFill>
              <a:sym typeface="Helvetica"/>
            </a:endParaRP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sz="half" idx="1"/>
          </p:nvPr>
        </p:nvSpPr>
        <p:spPr>
          <a:xfrm>
            <a:off x="520573" y="1092356"/>
            <a:ext cx="7962523" cy="4321615"/>
          </a:xfrm>
        </p:spPr>
        <p:txBody>
          <a:bodyPr numCol="2">
            <a:noAutofit/>
          </a:bodyPr>
          <a:lstStyle/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ABACAXI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ALGODÃO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AMENDOIM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ARROZ </a:t>
            </a:r>
            <a:r>
              <a:rPr lang="pt-BR" sz="1600" dirty="0">
                <a:latin typeface="open_sansregular"/>
              </a:rPr>
              <a:t>DE </a:t>
            </a:r>
            <a:r>
              <a:rPr lang="pt-BR" sz="1600" dirty="0" smtClean="0">
                <a:latin typeface="open_sansregular"/>
              </a:rPr>
              <a:t>SEQUEIRO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AVEIA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BANANA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CAFÉ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CANOLA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CONSÓRCIO </a:t>
            </a:r>
            <a:r>
              <a:rPr lang="pt-BR" sz="1600" dirty="0">
                <a:latin typeface="open_sansregular"/>
              </a:rPr>
              <a:t>MILHO </a:t>
            </a:r>
            <a:r>
              <a:rPr lang="pt-BR" sz="1600" dirty="0" smtClean="0">
                <a:latin typeface="open_sansregular"/>
              </a:rPr>
              <a:t>BRAQUIÁRIA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COCO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FEIJÃO </a:t>
            </a:r>
            <a:r>
              <a:rPr lang="pt-BR" sz="1600" dirty="0">
                <a:latin typeface="open_sansregular"/>
              </a:rPr>
              <a:t>2ª SAFRA </a:t>
            </a:r>
            <a:endParaRPr lang="pt-BR" sz="1600" dirty="0" smtClean="0">
              <a:latin typeface="open_sansregular"/>
            </a:endParaRP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GERGELIM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GIRASSOL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MAMÃO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MAMONA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MANDIOCA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MARACUJÁ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MELANCIA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MILHETO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MILHO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MILHO </a:t>
            </a:r>
            <a:r>
              <a:rPr lang="pt-BR" sz="1600" dirty="0">
                <a:latin typeface="open_sansregular"/>
              </a:rPr>
              <a:t>2ª </a:t>
            </a:r>
            <a:r>
              <a:rPr lang="pt-BR" sz="1600" dirty="0" smtClean="0">
                <a:latin typeface="open_sansregular"/>
              </a:rPr>
              <a:t>SAFRA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PUPUNHA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SOJA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SORGO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pt-BR" sz="1600" dirty="0" smtClean="0">
                <a:latin typeface="open_sansregular"/>
              </a:rPr>
              <a:t>TRIGO</a:t>
            </a:r>
            <a:endParaRPr lang="pt-BR" sz="1600" dirty="0">
              <a:latin typeface="open_sansregular"/>
            </a:endParaRPr>
          </a:p>
        </p:txBody>
      </p:sp>
      <p:sp>
        <p:nvSpPr>
          <p:cNvPr id="6" name="Retângulo 5"/>
          <p:cNvSpPr/>
          <p:nvPr/>
        </p:nvSpPr>
        <p:spPr>
          <a:xfrm>
            <a:off x="439092" y="5660189"/>
            <a:ext cx="8342769" cy="646331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pt-BR" dirty="0">
                <a:solidFill>
                  <a:schemeClr val="dk1"/>
                </a:solidFill>
              </a:rPr>
              <a:t>Mais detalhes em: http://www.agricultura.gov.br/assuntos/riscos-seguro/risco-agropecuario/portarias/safra-2016-2017/mato-grosso-do-sul</a:t>
            </a:r>
          </a:p>
        </p:txBody>
      </p:sp>
    </p:spTree>
    <p:extLst>
      <p:ext uri="{BB962C8B-B14F-4D97-AF65-F5344CB8AC3E}">
        <p14:creationId xmlns:p14="http://schemas.microsoft.com/office/powerpoint/2010/main" val="176887012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hape 139"/>
          <p:cNvSpPr/>
          <p:nvPr/>
        </p:nvSpPr>
        <p:spPr>
          <a:xfrm>
            <a:off x="289022" y="815747"/>
            <a:ext cx="8603276" cy="252376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 anchor="ctr">
            <a:spAutoFit/>
          </a:bodyPr>
          <a:lstStyle/>
          <a:p>
            <a:pPr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dirty="0"/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sz="2600" dirty="0" err="1"/>
              <a:t>Adicional</a:t>
            </a:r>
            <a:r>
              <a:rPr sz="2600" dirty="0"/>
              <a:t> </a:t>
            </a:r>
            <a:r>
              <a:rPr sz="2600" dirty="0" smtClean="0"/>
              <a:t>(</a:t>
            </a:r>
            <a:r>
              <a:rPr lang="pt-BR" sz="2600" dirty="0" err="1"/>
              <a:t>P</a:t>
            </a:r>
            <a:r>
              <a:rPr sz="2600" dirty="0" err="1" smtClean="0"/>
              <a:t>rêmio</a:t>
            </a:r>
            <a:r>
              <a:rPr sz="2600" dirty="0" smtClean="0"/>
              <a:t> </a:t>
            </a:r>
            <a:r>
              <a:rPr sz="2600" dirty="0"/>
              <a:t>de </a:t>
            </a:r>
            <a:r>
              <a:rPr lang="pt-BR" sz="2600" dirty="0" smtClean="0"/>
              <a:t>S</a:t>
            </a:r>
            <a:r>
              <a:rPr sz="2600" dirty="0" err="1" smtClean="0"/>
              <a:t>eguro</a:t>
            </a:r>
            <a:r>
              <a:rPr lang="pt-BR" sz="2600" dirty="0" smtClean="0"/>
              <a:t>) </a:t>
            </a:r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lang="pt-BR" sz="2000" dirty="0" smtClean="0">
              <a:sym typeface="Calibri"/>
            </a:endParaRPr>
          </a:p>
          <a:p>
            <a:pPr marL="342900" indent="-342900" algn="just">
              <a:buFont typeface="Arial" panose="020B0604020202020204" pitchFamily="34" charset="0"/>
              <a:buChar char="•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>
                <a:latin typeface="+mj-lt"/>
                <a:ea typeface="+mj-ea"/>
                <a:cs typeface="+mj-cs"/>
                <a:sym typeface="Calibri"/>
              </a:rPr>
              <a:t>Empreendimento cultivado em sistema de </a:t>
            </a:r>
            <a:r>
              <a:rPr lang="pt-BR" sz="2200" b="1"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produção de base agroecológica</a:t>
            </a:r>
            <a:r>
              <a:rPr lang="pt-BR" sz="2600" b="1"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 </a:t>
            </a:r>
            <a:r>
              <a:rPr lang="pt-BR" sz="2000"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ou </a:t>
            </a:r>
            <a:r>
              <a:rPr lang="pt-BR" sz="2200" b="1"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orgânica</a:t>
            </a:r>
            <a:r>
              <a:rPr lang="pt-BR" sz="2000"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, ou em </a:t>
            </a:r>
            <a:r>
              <a:rPr lang="pt-BR" sz="2200" b="1"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transição para sistema de base agroecológica</a:t>
            </a:r>
            <a:r>
              <a:rPr lang="pt-BR" sz="2000" dirty="0">
                <a:latin typeface="+mj-lt"/>
                <a:ea typeface="+mj-ea"/>
                <a:cs typeface="+mj-cs"/>
                <a:sym typeface="Calibri"/>
              </a:rPr>
              <a:t>: </a:t>
            </a: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2%</a:t>
            </a:r>
          </a:p>
          <a:p>
            <a:pPr marL="342900" indent="-342900" algn="just">
              <a:buFont typeface="Arial" panose="020B0604020202020204" pitchFamily="34" charset="0"/>
              <a:buChar char="•"/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lang="pt-BR" sz="2000" dirty="0" smtClean="0">
              <a:latin typeface="+mj-lt"/>
              <a:ea typeface="+mj-ea"/>
              <a:cs typeface="+mj-cs"/>
              <a:sym typeface="Calibri"/>
            </a:endParaRPr>
          </a:p>
          <a:p>
            <a:pPr marL="342900" indent="-342900" algn="just">
              <a:buFont typeface="Arial" panose="020B0604020202020204" pitchFamily="34" charset="0"/>
              <a:buChar char="•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 smtClean="0">
                <a:latin typeface="+mj-lt"/>
                <a:ea typeface="+mj-ea"/>
                <a:cs typeface="+mj-cs"/>
                <a:sym typeface="Calibri"/>
              </a:rPr>
              <a:t>Lavouras irrigadas: </a:t>
            </a:r>
          </a:p>
        </p:txBody>
      </p:sp>
      <p:sp>
        <p:nvSpPr>
          <p:cNvPr id="141" name="Shape 141"/>
          <p:cNvSpPr/>
          <p:nvPr/>
        </p:nvSpPr>
        <p:spPr>
          <a:xfrm>
            <a:off x="5226928" y="188638"/>
            <a:ext cx="3737558" cy="4924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 smtClean="0"/>
              <a:t>Cobertura</a:t>
            </a:r>
            <a:r>
              <a:rPr dirty="0" smtClean="0"/>
              <a:t> </a:t>
            </a:r>
            <a:r>
              <a:rPr dirty="0" err="1"/>
              <a:t>Padrão</a:t>
            </a:r>
            <a:r>
              <a:rPr dirty="0"/>
              <a:t> do SEAF</a:t>
            </a:r>
          </a:p>
        </p:txBody>
      </p:sp>
      <p:sp>
        <p:nvSpPr>
          <p:cNvPr id="2" name="Rectangle 1"/>
          <p:cNvSpPr>
            <a:spLocks noChangeArrowheads="1"/>
          </p:cNvSpPr>
          <p:nvPr/>
        </p:nvSpPr>
        <p:spPr bwMode="auto">
          <a:xfrm>
            <a:off x="569887" y="4584138"/>
            <a:ext cx="8041545" cy="1600438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lvl="3" algn="just"/>
            <a:r>
              <a:rPr lang="pt-BR" sz="1600" b="1" dirty="0">
                <a:solidFill>
                  <a:srgbClr val="006600"/>
                </a:solidFill>
                <a:sym typeface="Calibri"/>
              </a:rPr>
              <a:t>* </a:t>
            </a:r>
            <a:r>
              <a:rPr lang="pt-BR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O empreendimento, nesse caso, deve ser conduzido com as seguintes condições:</a:t>
            </a:r>
            <a:r>
              <a:rPr lang="pt-BR" altLang="pt-BR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 </a:t>
            </a:r>
          </a:p>
          <a:p>
            <a:pPr marL="285750" lvl="3" indent="-285750" algn="just">
              <a:buFont typeface="Wingdings" panose="05000000000000000000" pitchFamily="2" charset="2"/>
              <a:buChar char="ü"/>
            </a:pPr>
            <a:r>
              <a:rPr lang="pt-BR" altLang="pt-BR" sz="1600" dirty="0" smtClean="0">
                <a:latin typeface="+mj-lt"/>
                <a:sym typeface="Calibri"/>
              </a:rPr>
              <a:t>Seguir </a:t>
            </a:r>
            <a:r>
              <a:rPr lang="pt-BR" altLang="pt-BR" sz="1600" dirty="0">
                <a:latin typeface="+mj-lt"/>
                <a:sym typeface="Calibri"/>
              </a:rPr>
              <a:t>as condições estabelecidas no ZARC de sequeiro</a:t>
            </a:r>
          </a:p>
          <a:p>
            <a:pPr marL="285750" lvl="1" indent="-285750" algn="just">
              <a:buFont typeface="Wingdings" panose="05000000000000000000" pitchFamily="2" charset="2"/>
              <a:buChar char="ü"/>
            </a:pPr>
            <a:r>
              <a:rPr lang="pt-BR" altLang="pt-BR" sz="1600" dirty="0">
                <a:latin typeface="+mj-lt"/>
                <a:sym typeface="Calibri"/>
              </a:rPr>
              <a:t>A análise granulométrica do solo deve ser apresentada na contratação</a:t>
            </a:r>
          </a:p>
          <a:p>
            <a:pPr marL="285750" lvl="1" indent="-285750" algn="just">
              <a:buFont typeface="Wingdings" panose="05000000000000000000" pitchFamily="2" charset="2"/>
              <a:buChar char="ü"/>
            </a:pPr>
            <a:r>
              <a:rPr lang="pt-BR" altLang="pt-BR" sz="1600" dirty="0">
                <a:latin typeface="+mj-lt"/>
                <a:sym typeface="Calibri"/>
              </a:rPr>
              <a:t>O direito à cobertura somente pode ser reconhecido após a constatação, pelo </a:t>
            </a:r>
            <a:r>
              <a:rPr lang="pt-BR" altLang="pt-BR" sz="1600" dirty="0" smtClean="0">
                <a:latin typeface="+mj-lt"/>
                <a:sym typeface="Calibri"/>
              </a:rPr>
              <a:t>perito, </a:t>
            </a:r>
            <a:r>
              <a:rPr lang="pt-BR" altLang="pt-BR" sz="1600" dirty="0">
                <a:latin typeface="+mj-lt"/>
                <a:sym typeface="Calibri"/>
              </a:rPr>
              <a:t>da ocorrência simultânea, durante o ciclo da lavoura, do evento seca e do esgotamento natural dos mananciais utilizados para a irrigação</a:t>
            </a:r>
            <a:endParaRPr lang="pt-BR" altLang="pt-BR" sz="1600" dirty="0">
              <a:latin typeface="+mj-lt"/>
              <a:ea typeface="+mj-ea"/>
              <a:cs typeface="+mj-cs"/>
            </a:endParaRPr>
          </a:p>
        </p:txBody>
      </p:sp>
      <p:sp>
        <p:nvSpPr>
          <p:cNvPr id="4" name="Retângulo 3"/>
          <p:cNvSpPr/>
          <p:nvPr/>
        </p:nvSpPr>
        <p:spPr>
          <a:xfrm>
            <a:off x="1923690" y="3168370"/>
            <a:ext cx="6968607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>
                <a:latin typeface="+mj-lt"/>
                <a:ea typeface="+mj-ea"/>
                <a:cs typeface="+mj-cs"/>
                <a:sym typeface="Calibri"/>
              </a:rPr>
              <a:t>Sem cobertura para seca: </a:t>
            </a: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2%</a:t>
            </a:r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>
                <a:latin typeface="+mj-lt"/>
                <a:ea typeface="+mj-ea"/>
                <a:cs typeface="+mj-cs"/>
                <a:sym typeface="Calibri"/>
              </a:rPr>
              <a:t>Com cobertura para </a:t>
            </a:r>
            <a:r>
              <a:rPr lang="pt-BR" sz="2000" dirty="0" smtClean="0">
                <a:latin typeface="+mj-lt"/>
                <a:ea typeface="+mj-ea"/>
                <a:cs typeface="+mj-cs"/>
                <a:sym typeface="Calibri"/>
              </a:rPr>
              <a:t>seca</a:t>
            </a:r>
            <a:r>
              <a:rPr lang="pt-BR" sz="2000" b="1" dirty="0" smtClean="0">
                <a:solidFill>
                  <a:srgbClr val="006600"/>
                </a:solidFill>
                <a:sym typeface="Calibri"/>
              </a:rPr>
              <a:t>*</a:t>
            </a:r>
            <a:r>
              <a:rPr lang="pt-BR" sz="2000" dirty="0" smtClean="0">
                <a:latin typeface="+mj-lt"/>
                <a:ea typeface="+mj-ea"/>
                <a:cs typeface="+mj-cs"/>
                <a:sym typeface="Calibri"/>
              </a:rPr>
              <a:t>: </a:t>
            </a:r>
            <a:r>
              <a:rPr lang="pt-BR" sz="20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a mesma alíquota prevista para lavoura de </a:t>
            </a:r>
            <a:r>
              <a:rPr lang="pt-BR" sz="2000" b="1" dirty="0" smtClean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sequeiro</a:t>
            </a:r>
            <a:endParaRPr lang="pt-BR" sz="2000" b="1" dirty="0">
              <a:solidFill>
                <a:srgbClr val="006600"/>
              </a:solidFill>
              <a:latin typeface="+mj-lt"/>
              <a:ea typeface="+mj-ea"/>
              <a:cs typeface="+mj-cs"/>
              <a:sym typeface="Calibri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Shape 137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38" name="Shape 138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139" name="Shape 139"/>
          <p:cNvSpPr/>
          <p:nvPr/>
        </p:nvSpPr>
        <p:spPr>
          <a:xfrm>
            <a:off x="289022" y="688953"/>
            <a:ext cx="8603276" cy="15696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 anchor="ctr">
            <a:spAutoFit/>
          </a:bodyPr>
          <a:lstStyle/>
          <a:p>
            <a:pPr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dirty="0"/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sz="2600" dirty="0" err="1"/>
              <a:t>Adicional</a:t>
            </a:r>
            <a:r>
              <a:rPr sz="2600" dirty="0"/>
              <a:t> </a:t>
            </a:r>
            <a:r>
              <a:rPr sz="2600" dirty="0" smtClean="0"/>
              <a:t>(</a:t>
            </a:r>
            <a:r>
              <a:rPr lang="pt-BR" sz="2600" dirty="0" err="1"/>
              <a:t>P</a:t>
            </a:r>
            <a:r>
              <a:rPr sz="2600" dirty="0" err="1" smtClean="0"/>
              <a:t>rêmio</a:t>
            </a:r>
            <a:r>
              <a:rPr sz="2600" dirty="0" smtClean="0"/>
              <a:t> </a:t>
            </a:r>
            <a:r>
              <a:rPr sz="2600" dirty="0"/>
              <a:t>de </a:t>
            </a:r>
            <a:r>
              <a:rPr lang="pt-BR" sz="2600" dirty="0" smtClean="0"/>
              <a:t>S</a:t>
            </a:r>
            <a:r>
              <a:rPr sz="2600" dirty="0" err="1" smtClean="0"/>
              <a:t>eguro</a:t>
            </a:r>
            <a:r>
              <a:rPr lang="pt-BR" sz="2600" dirty="0" smtClean="0"/>
              <a:t>) </a:t>
            </a:r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lang="pt-BR" sz="2000" dirty="0" smtClean="0">
              <a:sym typeface="Calibri"/>
            </a:endParaRPr>
          </a:p>
          <a:p>
            <a:pPr marL="342900" indent="-342900" algn="just">
              <a:buFont typeface="Arial" panose="020B0604020202020204" pitchFamily="34" charset="0"/>
              <a:buChar char="•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 smtClean="0">
                <a:latin typeface="+mj-lt"/>
                <a:ea typeface="+mj-ea"/>
                <a:cs typeface="+mj-cs"/>
                <a:sym typeface="Calibri"/>
              </a:rPr>
              <a:t>Empreendimentos </a:t>
            </a:r>
            <a:r>
              <a:rPr lang="pt-BR" sz="2000" dirty="0">
                <a:latin typeface="+mj-lt"/>
                <a:ea typeface="+mj-ea"/>
                <a:cs typeface="+mj-cs"/>
                <a:sym typeface="Calibri"/>
              </a:rPr>
              <a:t>em regime de </a:t>
            </a:r>
            <a:r>
              <a:rPr lang="pt-BR" sz="2000" dirty="0" smtClean="0">
                <a:latin typeface="+mj-lt"/>
                <a:ea typeface="+mj-ea"/>
                <a:cs typeface="+mj-cs"/>
                <a:sym typeface="Calibri"/>
              </a:rPr>
              <a:t>sequeiro:</a:t>
            </a:r>
            <a:r>
              <a:rPr lang="pt-BR" sz="3000" dirty="0" smtClean="0">
                <a:solidFill>
                  <a:schemeClr val="bg1"/>
                </a:solidFill>
                <a:latin typeface="+mj-lt"/>
                <a:ea typeface="+mj-ea"/>
                <a:cs typeface="+mj-cs"/>
                <a:sym typeface="Calibri"/>
              </a:rPr>
              <a:t>2</a:t>
            </a:r>
            <a:endParaRPr lang="pt-BR" sz="3000" dirty="0">
              <a:solidFill>
                <a:schemeClr val="bg1"/>
              </a:solidFill>
              <a:latin typeface="+mj-lt"/>
              <a:ea typeface="+mj-ea"/>
              <a:cs typeface="+mj-cs"/>
              <a:sym typeface="Calibri"/>
            </a:endParaRPr>
          </a:p>
        </p:txBody>
      </p:sp>
      <p:sp>
        <p:nvSpPr>
          <p:cNvPr id="141" name="Shape 141"/>
          <p:cNvSpPr/>
          <p:nvPr/>
        </p:nvSpPr>
        <p:spPr>
          <a:xfrm>
            <a:off x="5226928" y="188638"/>
            <a:ext cx="3737558" cy="4924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 smtClean="0"/>
              <a:t>Cobertura</a:t>
            </a:r>
            <a:r>
              <a:rPr dirty="0" smtClean="0"/>
              <a:t> </a:t>
            </a:r>
            <a:r>
              <a:rPr dirty="0" err="1"/>
              <a:t>Padrão</a:t>
            </a:r>
            <a:r>
              <a:rPr dirty="0"/>
              <a:t> do SEAF</a:t>
            </a:r>
          </a:p>
        </p:txBody>
      </p:sp>
      <p:sp>
        <p:nvSpPr>
          <p:cNvPr id="3" name="Retângulo 2"/>
          <p:cNvSpPr/>
          <p:nvPr/>
        </p:nvSpPr>
        <p:spPr>
          <a:xfrm>
            <a:off x="1315025" y="2310370"/>
            <a:ext cx="6356852" cy="32008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8"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>
                <a:sym typeface="Calibri"/>
              </a:rPr>
              <a:t>Milho (verão) e Soja: </a:t>
            </a: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3,5%</a:t>
            </a:r>
          </a:p>
          <a:p>
            <a:pPr lvl="5"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 smtClean="0">
                <a:sym typeface="Calibri"/>
              </a:rPr>
              <a:t>Milho Safrinha </a:t>
            </a:r>
            <a:r>
              <a:rPr lang="pt-BR" sz="2000" dirty="0">
                <a:sym typeface="Calibri"/>
              </a:rPr>
              <a:t>(2ª safra): </a:t>
            </a: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5%</a:t>
            </a:r>
          </a:p>
          <a:p>
            <a:pPr lvl="5"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 smtClean="0">
                <a:sym typeface="Calibri"/>
              </a:rPr>
              <a:t>Cevada </a:t>
            </a:r>
            <a:r>
              <a:rPr lang="pt-BR" sz="2000" dirty="0">
                <a:sym typeface="Calibri"/>
              </a:rPr>
              <a:t>e Trigo: </a:t>
            </a: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6,5</a:t>
            </a:r>
            <a:r>
              <a:rPr lang="pt-BR" sz="2600" b="1" dirty="0" smtClean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%</a:t>
            </a:r>
          </a:p>
          <a:p>
            <a:pPr lvl="5"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>
                <a:latin typeface="+mj-lt"/>
                <a:ea typeface="+mj-ea"/>
                <a:cs typeface="+mj-cs"/>
                <a:sym typeface="Calibri"/>
              </a:rPr>
              <a:t>Ameixa, Maçã, Nectarina e </a:t>
            </a:r>
            <a:r>
              <a:rPr lang="pt-BR" sz="2000" dirty="0" smtClean="0">
                <a:latin typeface="+mj-lt"/>
                <a:ea typeface="+mj-ea"/>
                <a:cs typeface="+mj-cs"/>
                <a:sym typeface="Calibri"/>
              </a:rPr>
              <a:t>Pêssego:</a:t>
            </a:r>
            <a:endParaRPr lang="pt-BR" sz="2000" dirty="0">
              <a:latin typeface="+mj-lt"/>
              <a:ea typeface="+mj-ea"/>
              <a:cs typeface="+mj-cs"/>
              <a:sym typeface="Calibri"/>
            </a:endParaRPr>
          </a:p>
          <a:p>
            <a:pPr lvl="5"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 smtClean="0">
                <a:latin typeface="+mj-lt"/>
                <a:ea typeface="+mj-ea"/>
                <a:cs typeface="+mj-cs"/>
                <a:sym typeface="Calibri"/>
              </a:rPr>
              <a:t>	Sem </a:t>
            </a:r>
            <a:r>
              <a:rPr lang="pt-BR" sz="2000" dirty="0">
                <a:latin typeface="+mj-lt"/>
                <a:ea typeface="+mj-ea"/>
                <a:cs typeface="+mj-cs"/>
                <a:sym typeface="Calibri"/>
              </a:rPr>
              <a:t>estrutura de proteção contra granizo: </a:t>
            </a: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6,5%</a:t>
            </a:r>
          </a:p>
          <a:p>
            <a:pPr lvl="5"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 smtClean="0">
                <a:latin typeface="+mj-lt"/>
                <a:ea typeface="+mj-ea"/>
                <a:cs typeface="+mj-cs"/>
                <a:sym typeface="Calibri"/>
              </a:rPr>
              <a:t>	Com </a:t>
            </a:r>
            <a:r>
              <a:rPr lang="pt-BR" sz="2000" dirty="0">
                <a:latin typeface="+mj-lt"/>
                <a:ea typeface="+mj-ea"/>
                <a:cs typeface="+mj-cs"/>
                <a:sym typeface="Calibri"/>
              </a:rPr>
              <a:t>estrutura de proteção contra granizo: </a:t>
            </a: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3,5</a:t>
            </a:r>
            <a:r>
              <a:rPr lang="pt-BR" sz="2600" b="1" dirty="0" smtClean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%</a:t>
            </a:r>
            <a:endParaRPr lang="pt-BR" sz="2600" b="1" dirty="0">
              <a:solidFill>
                <a:srgbClr val="006600"/>
              </a:solidFill>
              <a:latin typeface="+mj-lt"/>
              <a:ea typeface="+mj-ea"/>
              <a:cs typeface="+mj-cs"/>
              <a:sym typeface="Calibri"/>
            </a:endParaRPr>
          </a:p>
          <a:p>
            <a:pPr lvl="5"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>
                <a:sym typeface="Calibri"/>
              </a:rPr>
              <a:t>Demais Culturas: </a:t>
            </a: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3%</a:t>
            </a:r>
          </a:p>
          <a:p>
            <a:pPr lvl="5"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>
                <a:sym typeface="Calibri"/>
              </a:rPr>
              <a:t>Demais Culturas sem ZARC: </a:t>
            </a: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3%</a:t>
            </a:r>
          </a:p>
        </p:txBody>
      </p:sp>
    </p:spTree>
    <p:extLst>
      <p:ext uri="{BB962C8B-B14F-4D97-AF65-F5344CB8AC3E}">
        <p14:creationId xmlns:p14="http://schemas.microsoft.com/office/powerpoint/2010/main" val="3758270582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Shape 137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38" name="Shape 138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139" name="Shape 139"/>
          <p:cNvSpPr/>
          <p:nvPr/>
        </p:nvSpPr>
        <p:spPr>
          <a:xfrm>
            <a:off x="323528" y="1052736"/>
            <a:ext cx="8603276" cy="14157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dirty="0"/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sz="2600" dirty="0" smtClean="0"/>
              <a:t>Sistema </a:t>
            </a:r>
            <a:r>
              <a:rPr sz="2600" dirty="0"/>
              <a:t>de </a:t>
            </a:r>
            <a:r>
              <a:rPr sz="2600" dirty="0" err="1" smtClean="0"/>
              <a:t>Bonificações</a:t>
            </a:r>
            <a:endParaRPr lang="pt-BR" sz="2600" dirty="0" smtClean="0"/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lang="pt-BR" dirty="0" smtClean="0"/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dirty="0" smtClean="0"/>
              <a:t>Para </a:t>
            </a:r>
            <a:r>
              <a:rPr dirty="0" err="1"/>
              <a:t>cada</a:t>
            </a:r>
            <a:r>
              <a:rPr dirty="0"/>
              <a:t> </a:t>
            </a:r>
            <a:r>
              <a:rPr dirty="0" err="1"/>
              <a:t>ano</a:t>
            </a:r>
            <a:r>
              <a:rPr dirty="0"/>
              <a:t> </a:t>
            </a:r>
            <a:r>
              <a:rPr dirty="0" err="1"/>
              <a:t>agrícola</a:t>
            </a:r>
            <a:r>
              <a:rPr dirty="0"/>
              <a:t> </a:t>
            </a:r>
            <a:r>
              <a:rPr dirty="0" err="1"/>
              <a:t>em</a:t>
            </a:r>
            <a:r>
              <a:rPr dirty="0"/>
              <a:t> que o </a:t>
            </a:r>
            <a:r>
              <a:rPr dirty="0" err="1"/>
              <a:t>beneficiário</a:t>
            </a:r>
            <a:r>
              <a:rPr dirty="0"/>
              <a:t> </a:t>
            </a:r>
            <a:r>
              <a:rPr dirty="0" err="1"/>
              <a:t>formalizar</a:t>
            </a:r>
            <a:r>
              <a:rPr dirty="0"/>
              <a:t> </a:t>
            </a:r>
            <a:r>
              <a:rPr dirty="0" err="1"/>
              <a:t>adesão</a:t>
            </a:r>
            <a:r>
              <a:rPr dirty="0"/>
              <a:t> </a:t>
            </a:r>
            <a:r>
              <a:rPr dirty="0" err="1"/>
              <a:t>ao</a:t>
            </a:r>
            <a:r>
              <a:rPr dirty="0"/>
              <a:t> </a:t>
            </a:r>
            <a:r>
              <a:rPr dirty="0" smtClean="0"/>
              <a:t>SEAF: </a:t>
            </a:r>
            <a:endParaRPr dirty="0"/>
          </a:p>
        </p:txBody>
      </p:sp>
      <p:sp>
        <p:nvSpPr>
          <p:cNvPr id="141" name="Shape 141"/>
          <p:cNvSpPr/>
          <p:nvPr/>
        </p:nvSpPr>
        <p:spPr>
          <a:xfrm>
            <a:off x="5226928" y="188638"/>
            <a:ext cx="3737558" cy="4924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 smtClean="0"/>
              <a:t>Cobertura</a:t>
            </a:r>
            <a:r>
              <a:rPr dirty="0" smtClean="0"/>
              <a:t> </a:t>
            </a:r>
            <a:r>
              <a:rPr dirty="0" err="1"/>
              <a:t>Padrão</a:t>
            </a:r>
            <a:r>
              <a:rPr dirty="0"/>
              <a:t> do SEAF</a:t>
            </a:r>
          </a:p>
        </p:txBody>
      </p:sp>
      <p:sp>
        <p:nvSpPr>
          <p:cNvPr id="2" name="Retângulo 1"/>
          <p:cNvSpPr/>
          <p:nvPr/>
        </p:nvSpPr>
        <p:spPr>
          <a:xfrm>
            <a:off x="1147072" y="4360982"/>
            <a:ext cx="5745433" cy="12926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2" algn="just">
              <a:lnSpc>
                <a:spcPct val="150000"/>
              </a:lnSpc>
              <a:buSzPct val="100000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600" b="1" dirty="0">
                <a:solidFill>
                  <a:srgbClr val="006600"/>
                </a:solidFill>
                <a:sym typeface="Calibri"/>
              </a:rPr>
              <a:t>1%</a:t>
            </a:r>
            <a:r>
              <a:rPr lang="pt-BR" sz="2000" dirty="0">
                <a:sym typeface="Calibri"/>
              </a:rPr>
              <a:t>, para </a:t>
            </a:r>
            <a:r>
              <a:rPr lang="pt-BR" sz="2200" b="1" dirty="0">
                <a:sym typeface="Calibri"/>
              </a:rPr>
              <a:t>lavouras </a:t>
            </a:r>
            <a:r>
              <a:rPr lang="pt-BR" sz="2200" b="1" dirty="0" smtClean="0">
                <a:sym typeface="Calibri"/>
              </a:rPr>
              <a:t>irrigadas</a:t>
            </a:r>
            <a:endParaRPr lang="pt-BR" sz="2200" b="1" dirty="0">
              <a:sym typeface="Calibri"/>
            </a:endParaRPr>
          </a:p>
          <a:p>
            <a:pPr lvl="2" algn="just">
              <a:lnSpc>
                <a:spcPct val="150000"/>
              </a:lnSpc>
              <a:buSzPct val="100000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600" b="1" dirty="0">
                <a:solidFill>
                  <a:srgbClr val="006600"/>
                </a:solidFill>
                <a:sym typeface="Calibri"/>
              </a:rPr>
              <a:t>2%</a:t>
            </a:r>
            <a:r>
              <a:rPr lang="pt-BR" sz="2000" dirty="0">
                <a:sym typeface="Calibri"/>
              </a:rPr>
              <a:t>, nas </a:t>
            </a:r>
            <a:r>
              <a:rPr lang="pt-BR" sz="2200" b="1" dirty="0">
                <a:sym typeface="Calibri"/>
              </a:rPr>
              <a:t>lavouras em regime de sequeiro</a:t>
            </a:r>
          </a:p>
        </p:txBody>
      </p:sp>
      <p:sp>
        <p:nvSpPr>
          <p:cNvPr id="3" name="Retângulo 2"/>
          <p:cNvSpPr/>
          <p:nvPr/>
        </p:nvSpPr>
        <p:spPr>
          <a:xfrm>
            <a:off x="345792" y="3874742"/>
            <a:ext cx="2552302" cy="63042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just">
              <a:lnSpc>
                <a:spcPct val="150000"/>
              </a:lnSpc>
              <a:buSzPct val="100000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600" b="1" dirty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Alíquota </a:t>
            </a:r>
            <a:r>
              <a:rPr lang="pt-BR" sz="2600" b="1" dirty="0" smtClean="0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rPr>
              <a:t>Máxima</a:t>
            </a:r>
            <a:endParaRPr lang="pt-BR" sz="2600" b="1" dirty="0">
              <a:solidFill>
                <a:srgbClr val="006600"/>
              </a:solidFill>
              <a:latin typeface="+mj-lt"/>
              <a:ea typeface="+mj-ea"/>
              <a:cs typeface="+mj-cs"/>
              <a:sym typeface="Calibri"/>
            </a:endParaRPr>
          </a:p>
        </p:txBody>
      </p:sp>
      <p:sp>
        <p:nvSpPr>
          <p:cNvPr id="4" name="Retângulo 3"/>
          <p:cNvSpPr/>
          <p:nvPr/>
        </p:nvSpPr>
        <p:spPr>
          <a:xfrm>
            <a:off x="1147072" y="2421269"/>
            <a:ext cx="7410090" cy="12926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buSzPct val="100000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200" b="1" dirty="0">
                <a:sym typeface="Calibri"/>
              </a:rPr>
              <a:t>Decréscimos</a:t>
            </a:r>
            <a:r>
              <a:rPr lang="pt-BR" sz="2200" dirty="0">
                <a:sym typeface="Calibri"/>
              </a:rPr>
              <a:t> </a:t>
            </a:r>
            <a:r>
              <a:rPr lang="pt-BR" sz="2000" dirty="0">
                <a:sym typeface="Calibri"/>
              </a:rPr>
              <a:t>na alíquota: </a:t>
            </a:r>
            <a:r>
              <a:rPr lang="pt-BR" sz="2600" b="1" dirty="0">
                <a:solidFill>
                  <a:srgbClr val="006600"/>
                </a:solidFill>
                <a:sym typeface="Calibri"/>
              </a:rPr>
              <a:t>0,25%</a:t>
            </a:r>
            <a:r>
              <a:rPr lang="pt-BR" sz="2000" dirty="0">
                <a:sym typeface="Calibri"/>
              </a:rPr>
              <a:t>, </a:t>
            </a:r>
            <a:r>
              <a:rPr lang="pt-BR" sz="2200" b="1" dirty="0">
                <a:sym typeface="Calibri"/>
              </a:rPr>
              <a:t>se não solicitar cobertura</a:t>
            </a:r>
          </a:p>
          <a:p>
            <a:pPr algn="just">
              <a:lnSpc>
                <a:spcPct val="150000"/>
              </a:lnSpc>
              <a:buSzPct val="100000"/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200" b="1" dirty="0">
                <a:sym typeface="Calibri"/>
              </a:rPr>
              <a:t>Acréscimos</a:t>
            </a:r>
            <a:r>
              <a:rPr lang="pt-BR" sz="2200" dirty="0">
                <a:sym typeface="Calibri"/>
              </a:rPr>
              <a:t> </a:t>
            </a:r>
            <a:r>
              <a:rPr lang="pt-BR" sz="2000" dirty="0">
                <a:sym typeface="Calibri"/>
              </a:rPr>
              <a:t>na alíquota: </a:t>
            </a:r>
            <a:r>
              <a:rPr lang="pt-BR" sz="2600" b="1" dirty="0">
                <a:solidFill>
                  <a:srgbClr val="006600"/>
                </a:solidFill>
                <a:sym typeface="Calibri"/>
              </a:rPr>
              <a:t>0,50%</a:t>
            </a:r>
            <a:r>
              <a:rPr lang="pt-BR" sz="2000" dirty="0">
                <a:sym typeface="Calibri"/>
              </a:rPr>
              <a:t>, </a:t>
            </a:r>
            <a:r>
              <a:rPr lang="pt-BR" sz="2200" b="1" dirty="0">
                <a:sym typeface="Calibri"/>
              </a:rPr>
              <a:t>se solicitar cobertura</a:t>
            </a:r>
          </a:p>
        </p:txBody>
      </p:sp>
    </p:spTree>
    <p:extLst>
      <p:ext uri="{BB962C8B-B14F-4D97-AF65-F5344CB8AC3E}">
        <p14:creationId xmlns:p14="http://schemas.microsoft.com/office/powerpoint/2010/main" val="2722509968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Shape 150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51" name="Shape 151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152" name="Shape 152"/>
          <p:cNvSpPr/>
          <p:nvPr/>
        </p:nvSpPr>
        <p:spPr>
          <a:xfrm>
            <a:off x="4334438" y="462191"/>
            <a:ext cx="3809099" cy="6135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0074" tIns="40074" rIns="40074" bIns="40074">
            <a:spAutoFit/>
          </a:bodyPr>
          <a:lstStyle>
            <a:lvl1pPr>
              <a:defRPr b="1">
                <a:solidFill>
                  <a:srgbClr val="FFFFFF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r>
              <a:t>SEGURO DA AGRICULTURA FAMILIAR</a:t>
            </a:r>
          </a:p>
        </p:txBody>
      </p:sp>
      <p:sp>
        <p:nvSpPr>
          <p:cNvPr id="153" name="Shape 153"/>
          <p:cNvSpPr/>
          <p:nvPr/>
        </p:nvSpPr>
        <p:spPr>
          <a:xfrm>
            <a:off x="323528" y="748542"/>
            <a:ext cx="8603276" cy="634019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sz="2600" dirty="0"/>
              <a:t>Valor </a:t>
            </a:r>
            <a:r>
              <a:rPr sz="2600" dirty="0" err="1" smtClean="0"/>
              <a:t>Segurado</a:t>
            </a:r>
            <a:endParaRPr sz="2600" dirty="0"/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dirty="0">
              <a:solidFill>
                <a:schemeClr val="tx1"/>
              </a:solidFill>
            </a:endParaRPr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Até </a:t>
            </a:r>
            <a:r>
              <a:rPr sz="2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80% da </a:t>
            </a:r>
            <a:r>
              <a:rPr sz="20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Receita</a:t>
            </a:r>
            <a:r>
              <a:rPr sz="2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  <a:r>
              <a:rPr sz="20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Bruta</a:t>
            </a:r>
            <a:r>
              <a:rPr sz="2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  <a:r>
              <a:rPr sz="20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Esperada</a:t>
            </a:r>
            <a:r>
              <a:rPr sz="2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do </a:t>
            </a:r>
            <a:r>
              <a:rPr sz="20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empreendimento</a:t>
            </a:r>
            <a:r>
              <a:rPr sz="2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(</a:t>
            </a:r>
            <a:r>
              <a:rPr sz="2000" dirty="0" smtClean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RBE)</a:t>
            </a:r>
            <a:r>
              <a:rPr lang="pt-BR" sz="2000" baseline="30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1</a:t>
            </a:r>
            <a:endParaRPr lang="pt-BR" sz="2000" baseline="30000" dirty="0" smtClean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lang="pt-BR" sz="20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 smtClean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Renda Líquida Segurável (RLS)</a:t>
            </a:r>
            <a:r>
              <a:rPr lang="pt-BR" sz="2000" baseline="30000" dirty="0" smtClean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2</a:t>
            </a:r>
            <a:r>
              <a:rPr lang="pt-BR" sz="2000" dirty="0" smtClean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: 80% da RBE menos Orçamento do Custeio</a:t>
            </a:r>
            <a:r>
              <a:rPr lang="pt-BR" sz="2000" baseline="30000" dirty="0" smtClean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3</a:t>
            </a:r>
            <a:r>
              <a:rPr lang="pt-BR" sz="2000" b="1" dirty="0" smtClean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,</a:t>
            </a:r>
            <a:r>
              <a:rPr sz="2000" dirty="0" smtClean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  <a:r>
              <a:rPr sz="2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com </a:t>
            </a:r>
            <a:r>
              <a:rPr sz="20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os</a:t>
            </a:r>
            <a:r>
              <a:rPr sz="2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  <a:r>
              <a:rPr sz="2000" dirty="0" err="1">
                <a:solidFill>
                  <a:schemeClr val="tx1"/>
                </a:solidFill>
                <a:latin typeface="+mj-lt"/>
                <a:ea typeface="+mj-ea"/>
                <a:cs typeface="+mj-cs"/>
              </a:rPr>
              <a:t>seguintes</a:t>
            </a:r>
            <a:r>
              <a:rPr sz="20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  <a:r>
              <a:rPr sz="2000" dirty="0" err="1" smtClean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limites</a:t>
            </a:r>
            <a:r>
              <a:rPr lang="pt-BR" sz="2000" dirty="0" smtClean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:</a:t>
            </a:r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sz="20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algn="just">
              <a:defRPr sz="2000">
                <a:latin typeface="Wingdings 3"/>
                <a:ea typeface="Wingdings 3"/>
                <a:cs typeface="Wingdings 3"/>
                <a:sym typeface="Wingdings 3"/>
              </a:defRPr>
            </a:pPr>
            <a:r>
              <a:rPr dirty="0" smtClean="0">
                <a:solidFill>
                  <a:schemeClr val="tx1"/>
                </a:solidFill>
              </a:rPr>
              <a:t></a:t>
            </a:r>
            <a:r>
              <a:rPr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 </a:t>
            </a:r>
            <a:r>
              <a:rPr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R$ </a:t>
            </a:r>
            <a:r>
              <a:rPr lang="pt-BR"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40 </a:t>
            </a:r>
            <a:r>
              <a:rPr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mil</a:t>
            </a:r>
            <a:r>
              <a:rPr lang="pt-BR"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 ou </a:t>
            </a:r>
            <a:r>
              <a:rPr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3 </a:t>
            </a:r>
            <a:r>
              <a:rPr dirty="0" err="1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vezes</a:t>
            </a:r>
            <a:r>
              <a:rPr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 o valor </a:t>
            </a:r>
            <a:r>
              <a:rPr lang="pt-BR"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do orçamento do custeio</a:t>
            </a:r>
            <a:r>
              <a:rPr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,</a:t>
            </a:r>
            <a:r>
              <a:rPr lang="pt-BR"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 o que for menor,</a:t>
            </a:r>
            <a:r>
              <a:rPr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 </a:t>
            </a:r>
            <a:r>
              <a:rPr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para </a:t>
            </a:r>
            <a:r>
              <a:rPr lang="pt-BR"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culturas permanentes ou </a:t>
            </a:r>
            <a:r>
              <a:rPr dirty="0" err="1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oler</a:t>
            </a:r>
            <a:r>
              <a:rPr lang="pt-BR" dirty="0" err="1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ícolas</a:t>
            </a:r>
            <a:endParaRPr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>
                <a:latin typeface="Wingdings 3"/>
                <a:ea typeface="Wingdings 3"/>
                <a:cs typeface="Wingdings 3"/>
                <a:sym typeface="Wingdings 3"/>
              </a:defRPr>
            </a:pPr>
            <a:r>
              <a:rPr dirty="0" smtClean="0">
                <a:solidFill>
                  <a:schemeClr val="tx1"/>
                </a:solidFill>
              </a:rPr>
              <a:t></a:t>
            </a:r>
            <a:r>
              <a:rPr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 </a:t>
            </a:r>
            <a:r>
              <a:rPr lang="pt-BR"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R$ 22 mil ou o valor do orçamento do custeio</a:t>
            </a:r>
            <a:r>
              <a:rPr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,</a:t>
            </a:r>
            <a:r>
              <a:rPr lang="pt-BR"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 o que for menor,</a:t>
            </a:r>
            <a:r>
              <a:rPr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 </a:t>
            </a:r>
            <a:r>
              <a:rPr dirty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para </a:t>
            </a:r>
            <a:r>
              <a:rPr lang="pt-BR" dirty="0" smtClean="0">
                <a:solidFill>
                  <a:schemeClr val="tx1"/>
                </a:solidFill>
                <a:latin typeface="+mj-lt"/>
                <a:ea typeface="+mj-ea"/>
                <a:cs typeface="+mj-cs"/>
                <a:sym typeface="Calibri"/>
              </a:rPr>
              <a:t>demais culturas</a:t>
            </a:r>
            <a:endParaRPr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>
                <a:latin typeface="Wingdings 3"/>
                <a:ea typeface="Wingdings 3"/>
                <a:cs typeface="Wingdings 3"/>
                <a:sym typeface="Wingdings 3"/>
              </a:defRPr>
            </a:pPr>
            <a:endParaRPr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>
                <a:latin typeface="Wingdings 3"/>
                <a:ea typeface="Wingdings 3"/>
                <a:cs typeface="Wingdings 3"/>
                <a:sym typeface="Wingdings 3"/>
              </a:defRPr>
            </a:pPr>
            <a:endParaRPr lang="pt-BR"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>
                <a:latin typeface="Wingdings 3"/>
                <a:ea typeface="Wingdings 3"/>
                <a:cs typeface="Wingdings 3"/>
                <a:sym typeface="Wingdings 3"/>
              </a:defRPr>
            </a:pPr>
            <a:endParaRPr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 b="1">
                <a:solidFill>
                  <a:srgbClr val="FF00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>
                <a:solidFill>
                  <a:srgbClr val="FF00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>
                <a:solidFill>
                  <a:srgbClr val="FF00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>
                <a:solidFill>
                  <a:srgbClr val="FF00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dirty="0">
              <a:solidFill>
                <a:schemeClr val="tx1"/>
              </a:solidFill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>
                <a:solidFill>
                  <a:srgbClr val="FF0000"/>
                </a:solidFill>
                <a:latin typeface="+mj-lt"/>
                <a:ea typeface="+mj-ea"/>
                <a:cs typeface="+mj-cs"/>
                <a:sym typeface="Calibri"/>
              </a:defRPr>
            </a:pPr>
            <a:endParaRPr dirty="0">
              <a:latin typeface="+mj-lt"/>
              <a:ea typeface="+mj-ea"/>
              <a:cs typeface="+mj-cs"/>
              <a:sym typeface="Calibri"/>
            </a:endParaRPr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dirty="0">
              <a:latin typeface="+mj-lt"/>
              <a:ea typeface="+mj-ea"/>
              <a:cs typeface="+mj-cs"/>
              <a:sym typeface="Calibri"/>
            </a:endParaRPr>
          </a:p>
        </p:txBody>
      </p:sp>
      <p:sp>
        <p:nvSpPr>
          <p:cNvPr id="154" name="Shape 154"/>
          <p:cNvSpPr/>
          <p:nvPr/>
        </p:nvSpPr>
        <p:spPr>
          <a:xfrm>
            <a:off x="5226928" y="188638"/>
            <a:ext cx="3737558" cy="4924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 smtClean="0"/>
              <a:t>Cobertura</a:t>
            </a:r>
            <a:r>
              <a:rPr dirty="0" smtClean="0"/>
              <a:t> </a:t>
            </a:r>
            <a:r>
              <a:rPr dirty="0" err="1"/>
              <a:t>Padrão</a:t>
            </a:r>
            <a:r>
              <a:rPr dirty="0"/>
              <a:t> do SEAF</a:t>
            </a:r>
          </a:p>
        </p:txBody>
      </p:sp>
      <p:sp>
        <p:nvSpPr>
          <p:cNvPr id="10" name="Rectangle 1"/>
          <p:cNvSpPr>
            <a:spLocks noChangeArrowheads="1"/>
          </p:cNvSpPr>
          <p:nvPr/>
        </p:nvSpPr>
        <p:spPr bwMode="auto">
          <a:xfrm>
            <a:off x="323528" y="4584138"/>
            <a:ext cx="8603275" cy="1969770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just">
              <a:spcBef>
                <a:spcPts val="600"/>
              </a:spcBef>
              <a:defRPr sz="1800" b="1"/>
            </a:pPr>
            <a:r>
              <a:rPr lang="pt-BR" sz="1600" dirty="0" smtClean="0">
                <a:solidFill>
                  <a:schemeClr val="tx1"/>
                </a:solidFill>
              </a:rPr>
              <a:t>1 </a:t>
            </a:r>
            <a:r>
              <a:rPr lang="pt-BR" sz="1600" dirty="0">
                <a:solidFill>
                  <a:schemeClr val="tx1"/>
                </a:solidFill>
              </a:rPr>
              <a:t>- A Receita Bruta Esperada é estimada pelo banco na contratação do financiamento. É calculada multiplicando a produtividade esperada pelo preço de mercado estimado para o produto para a época da colheita.</a:t>
            </a:r>
          </a:p>
          <a:p>
            <a:pPr lvl="0" algn="just" hangingPunct="1">
              <a:spcBef>
                <a:spcPts val="600"/>
              </a:spcBef>
              <a:defRPr sz="1800" b="1"/>
            </a:pPr>
            <a:r>
              <a:rPr lang="pt-BR" sz="1600" dirty="0">
                <a:solidFill>
                  <a:schemeClr val="tx1"/>
                </a:solidFill>
              </a:rPr>
              <a:t>2 – </a:t>
            </a:r>
            <a:r>
              <a:rPr lang="pt-BR" sz="1600" dirty="0">
                <a:solidFill>
                  <a:schemeClr val="tx1"/>
                </a:solidFill>
                <a:sym typeface="Calibri"/>
              </a:rPr>
              <a:t>RLS = 80% da RBE – Valor do Orçamento do Custeio (observados os limites acima).</a:t>
            </a:r>
            <a:endParaRPr lang="pt-BR" sz="1600" dirty="0">
              <a:solidFill>
                <a:schemeClr val="tx1"/>
              </a:solidFill>
            </a:endParaRPr>
          </a:p>
          <a:p>
            <a:pPr lvl="0" algn="just" hangingPunct="1">
              <a:spcBef>
                <a:spcPts val="600"/>
              </a:spcBef>
              <a:defRPr sz="1800" b="1"/>
            </a:pPr>
            <a:r>
              <a:rPr lang="pt-BR" sz="1600" dirty="0">
                <a:solidFill>
                  <a:schemeClr val="tx1"/>
                </a:solidFill>
                <a:sym typeface="Calibri"/>
              </a:rPr>
              <a:t>3 - </a:t>
            </a:r>
            <a:r>
              <a:rPr lang="pt-BR" sz="1600" dirty="0">
                <a:solidFill>
                  <a:schemeClr val="tx1"/>
                </a:solidFill>
              </a:rPr>
              <a:t>O Orçamento do Custeio refere-se ao valor do financiamento mais recursos próprios do agricultor previstos no orçamento da lavoura aprovado pelo banco.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Shape 163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64" name="Shape 164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165" name="Shape 165"/>
          <p:cNvSpPr/>
          <p:nvPr/>
        </p:nvSpPr>
        <p:spPr>
          <a:xfrm>
            <a:off x="4334438" y="462191"/>
            <a:ext cx="3809099" cy="6135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0074" tIns="40074" rIns="40074" bIns="40074">
            <a:spAutoFit/>
          </a:bodyPr>
          <a:lstStyle>
            <a:lvl1pPr>
              <a:defRPr b="1">
                <a:solidFill>
                  <a:srgbClr val="FFFFFF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r>
              <a:t>SEGURO DA AGRICULTURA FAMILIAR</a:t>
            </a:r>
          </a:p>
        </p:txBody>
      </p:sp>
      <p:sp>
        <p:nvSpPr>
          <p:cNvPr id="166" name="Shape 166"/>
          <p:cNvSpPr/>
          <p:nvPr/>
        </p:nvSpPr>
        <p:spPr>
          <a:xfrm>
            <a:off x="323528" y="1412775"/>
            <a:ext cx="8603276" cy="47089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/>
              <a:t>Croqui</a:t>
            </a:r>
            <a:endParaRPr dirty="0"/>
          </a:p>
          <a:p>
            <a:pPr algn="just">
              <a:lnSpc>
                <a:spcPct val="150000"/>
              </a:lnSpc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b="1" dirty="0"/>
              <a:t>No </a:t>
            </a:r>
            <a:r>
              <a:rPr b="1" dirty="0" err="1"/>
              <a:t>ato</a:t>
            </a:r>
            <a:r>
              <a:rPr b="1" dirty="0"/>
              <a:t> da </a:t>
            </a:r>
            <a:r>
              <a:rPr b="1" dirty="0" err="1"/>
              <a:t>contratação</a:t>
            </a:r>
            <a:r>
              <a:rPr b="1" dirty="0"/>
              <a:t> </a:t>
            </a:r>
            <a:r>
              <a:rPr dirty="0"/>
              <a:t>do </a:t>
            </a:r>
            <a:r>
              <a:rPr dirty="0" err="1"/>
              <a:t>crédito</a:t>
            </a:r>
            <a:r>
              <a:rPr dirty="0"/>
              <a:t>, o </a:t>
            </a:r>
            <a:r>
              <a:rPr dirty="0" err="1"/>
              <a:t>produtor</a:t>
            </a:r>
            <a:r>
              <a:rPr dirty="0"/>
              <a:t> </a:t>
            </a:r>
            <a:r>
              <a:rPr dirty="0" err="1"/>
              <a:t>deverá</a:t>
            </a:r>
            <a:r>
              <a:rPr dirty="0"/>
              <a:t> </a:t>
            </a:r>
            <a:r>
              <a:rPr dirty="0" err="1"/>
              <a:t>elaborar</a:t>
            </a:r>
            <a:r>
              <a:rPr dirty="0"/>
              <a:t> um </a:t>
            </a:r>
            <a:r>
              <a:rPr b="1" dirty="0" err="1"/>
              <a:t>mapa</a:t>
            </a:r>
            <a:r>
              <a:rPr dirty="0"/>
              <a:t> </a:t>
            </a:r>
            <a:r>
              <a:rPr dirty="0" err="1"/>
              <a:t>situando</a:t>
            </a:r>
            <a:r>
              <a:rPr dirty="0"/>
              <a:t> a </a:t>
            </a:r>
            <a:r>
              <a:rPr b="1" dirty="0" err="1"/>
              <a:t>propriedade</a:t>
            </a:r>
            <a:r>
              <a:rPr b="1" dirty="0"/>
              <a:t> e a </a:t>
            </a:r>
            <a:r>
              <a:rPr b="1" dirty="0" err="1"/>
              <a:t>área</a:t>
            </a:r>
            <a:r>
              <a:rPr b="1" dirty="0"/>
              <a:t> </a:t>
            </a:r>
            <a:r>
              <a:rPr b="1" dirty="0" err="1"/>
              <a:t>onde</a:t>
            </a:r>
            <a:r>
              <a:rPr b="1" dirty="0"/>
              <a:t> </a:t>
            </a:r>
            <a:r>
              <a:rPr b="1" dirty="0" err="1"/>
              <a:t>será</a:t>
            </a:r>
            <a:r>
              <a:rPr b="1" dirty="0"/>
              <a:t> </a:t>
            </a:r>
            <a:r>
              <a:rPr b="1" dirty="0" err="1"/>
              <a:t>implantada</a:t>
            </a:r>
            <a:r>
              <a:rPr b="1" dirty="0"/>
              <a:t> a </a:t>
            </a:r>
            <a:r>
              <a:rPr b="1" dirty="0" err="1"/>
              <a:t>lavoura</a:t>
            </a:r>
            <a:r>
              <a:rPr dirty="0"/>
              <a:t>, </a:t>
            </a:r>
            <a:r>
              <a:rPr dirty="0" err="1"/>
              <a:t>especificando</a:t>
            </a:r>
            <a:r>
              <a:rPr dirty="0"/>
              <a:t> </a:t>
            </a:r>
            <a:r>
              <a:rPr dirty="0" err="1"/>
              <a:t>linhas</a:t>
            </a:r>
            <a:r>
              <a:rPr dirty="0"/>
              <a:t> de </a:t>
            </a:r>
            <a:r>
              <a:rPr dirty="0" err="1"/>
              <a:t>contorno</a:t>
            </a:r>
            <a:r>
              <a:rPr dirty="0"/>
              <a:t>, </a:t>
            </a:r>
            <a:r>
              <a:rPr dirty="0" err="1"/>
              <a:t>pontos</a:t>
            </a:r>
            <a:r>
              <a:rPr dirty="0"/>
              <a:t> de </a:t>
            </a:r>
            <a:r>
              <a:rPr dirty="0" err="1"/>
              <a:t>referência</a:t>
            </a:r>
            <a:r>
              <a:rPr dirty="0"/>
              <a:t> e </a:t>
            </a:r>
            <a:r>
              <a:rPr dirty="0" err="1"/>
              <a:t>vizinhanças</a:t>
            </a:r>
            <a:r>
              <a:rPr dirty="0" smtClean="0"/>
              <a:t>.</a:t>
            </a:r>
            <a:endParaRPr lang="pt-BR" dirty="0" smtClean="0"/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lang="pt-BR" dirty="0" smtClean="0"/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lang="pt-BR" dirty="0"/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dirty="0"/>
          </a:p>
          <a:p>
            <a:pPr algn="just">
              <a:defRPr sz="2000">
                <a:latin typeface="+mj-lt"/>
                <a:ea typeface="+mj-ea"/>
                <a:cs typeface="+mj-cs"/>
                <a:sym typeface="Calibri"/>
              </a:defRPr>
            </a:pPr>
            <a:endParaRPr dirty="0"/>
          </a:p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/>
              <a:t>Cultivares</a:t>
            </a:r>
            <a:r>
              <a:rPr dirty="0"/>
              <a:t> </a:t>
            </a:r>
            <a:r>
              <a:rPr dirty="0" err="1"/>
              <a:t>Crioulas</a:t>
            </a:r>
            <a:endParaRPr dirty="0"/>
          </a:p>
          <a:p>
            <a:pPr algn="just">
              <a:lnSpc>
                <a:spcPct val="150000"/>
              </a:lnSpc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dirty="0" err="1"/>
              <a:t>Agricultores</a:t>
            </a:r>
            <a:r>
              <a:rPr dirty="0"/>
              <a:t> que </a:t>
            </a:r>
            <a:r>
              <a:rPr dirty="0" err="1"/>
              <a:t>utilizam</a:t>
            </a:r>
            <a:r>
              <a:rPr dirty="0"/>
              <a:t> </a:t>
            </a:r>
            <a:r>
              <a:rPr dirty="0" err="1"/>
              <a:t>sementes</a:t>
            </a:r>
            <a:r>
              <a:rPr dirty="0"/>
              <a:t> de </a:t>
            </a:r>
            <a:r>
              <a:rPr b="1" dirty="0" err="1"/>
              <a:t>cultivares</a:t>
            </a:r>
            <a:r>
              <a:rPr b="1" dirty="0"/>
              <a:t> </a:t>
            </a:r>
            <a:r>
              <a:rPr b="1" dirty="0" err="1"/>
              <a:t>tradicionais</a:t>
            </a:r>
            <a:r>
              <a:rPr dirty="0"/>
              <a:t>, </a:t>
            </a:r>
            <a:r>
              <a:rPr b="1" dirty="0" err="1"/>
              <a:t>locais</a:t>
            </a:r>
            <a:r>
              <a:rPr dirty="0"/>
              <a:t> ou </a:t>
            </a:r>
            <a:r>
              <a:rPr b="1" dirty="0" err="1"/>
              <a:t>crioulas</a:t>
            </a:r>
            <a:r>
              <a:rPr dirty="0"/>
              <a:t> </a:t>
            </a:r>
            <a:r>
              <a:rPr dirty="0" err="1"/>
              <a:t>poderão</a:t>
            </a:r>
            <a:r>
              <a:rPr dirty="0"/>
              <a:t> </a:t>
            </a:r>
            <a:r>
              <a:rPr dirty="0" err="1"/>
              <a:t>ter</a:t>
            </a:r>
            <a:r>
              <a:rPr dirty="0"/>
              <a:t> </a:t>
            </a:r>
            <a:r>
              <a:rPr dirty="0" err="1"/>
              <a:t>cobertura</a:t>
            </a:r>
            <a:r>
              <a:rPr dirty="0"/>
              <a:t> do </a:t>
            </a:r>
            <a:r>
              <a:rPr dirty="0" err="1"/>
              <a:t>seguro</a:t>
            </a:r>
            <a:r>
              <a:rPr dirty="0"/>
              <a:t>, </a:t>
            </a:r>
            <a:r>
              <a:rPr b="1" dirty="0" err="1"/>
              <a:t>desde</a:t>
            </a:r>
            <a:r>
              <a:rPr dirty="0"/>
              <a:t> que </a:t>
            </a:r>
            <a:r>
              <a:rPr dirty="0" err="1"/>
              <a:t>seja</a:t>
            </a:r>
            <a:r>
              <a:rPr dirty="0"/>
              <a:t> cultivar </a:t>
            </a:r>
            <a:r>
              <a:rPr b="1" dirty="0" err="1">
                <a:solidFill>
                  <a:schemeClr val="tx1"/>
                </a:solidFill>
              </a:rPr>
              <a:t>cadastrada</a:t>
            </a:r>
            <a:r>
              <a:rPr dirty="0">
                <a:solidFill>
                  <a:schemeClr val="tx1"/>
                </a:solidFill>
              </a:rPr>
              <a:t> </a:t>
            </a:r>
            <a:r>
              <a:rPr dirty="0" smtClean="0">
                <a:solidFill>
                  <a:schemeClr val="tx1"/>
                </a:solidFill>
              </a:rPr>
              <a:t>n</a:t>
            </a:r>
            <a:r>
              <a:rPr lang="pt-BR" dirty="0" smtClean="0">
                <a:solidFill>
                  <a:schemeClr val="tx1"/>
                </a:solidFill>
              </a:rPr>
              <a:t>a </a:t>
            </a:r>
            <a:r>
              <a:rPr lang="pt-BR" b="1" dirty="0" smtClean="0">
                <a:solidFill>
                  <a:schemeClr val="tx1"/>
                </a:solidFill>
              </a:rPr>
              <a:t>SEAD</a:t>
            </a:r>
            <a:r>
              <a:rPr lang="pt-BR" dirty="0" smtClean="0">
                <a:solidFill>
                  <a:schemeClr val="tx1"/>
                </a:solidFill>
              </a:rPr>
              <a:t> </a:t>
            </a:r>
            <a:r>
              <a:rPr dirty="0" err="1" smtClean="0"/>
              <a:t>por</a:t>
            </a:r>
            <a:r>
              <a:rPr dirty="0" smtClean="0"/>
              <a:t> </a:t>
            </a:r>
            <a:r>
              <a:rPr b="1" dirty="0" err="1"/>
              <a:t>entidade</a:t>
            </a:r>
            <a:r>
              <a:rPr b="1" dirty="0"/>
              <a:t> </a:t>
            </a:r>
            <a:r>
              <a:rPr b="1" dirty="0" err="1"/>
              <a:t>habilitada</a:t>
            </a:r>
            <a:r>
              <a:rPr dirty="0" smtClean="0"/>
              <a:t>.</a:t>
            </a:r>
            <a:endParaRPr dirty="0"/>
          </a:p>
        </p:txBody>
      </p:sp>
      <p:sp>
        <p:nvSpPr>
          <p:cNvPr id="167" name="Shape 167"/>
          <p:cNvSpPr/>
          <p:nvPr/>
        </p:nvSpPr>
        <p:spPr>
          <a:xfrm>
            <a:off x="4830715" y="188638"/>
            <a:ext cx="4133771" cy="8788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800" b="1" u="sng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Modalidades</a:t>
            </a:r>
            <a:endParaRPr sz="2100"/>
          </a:p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Cobertura Padrão do SEAF</a:t>
            </a:r>
          </a:p>
        </p:txBody>
      </p:sp>
      <p:sp>
        <p:nvSpPr>
          <p:cNvPr id="4" name="Retângulo de cantos arredondados 3"/>
          <p:cNvSpPr/>
          <p:nvPr/>
        </p:nvSpPr>
        <p:spPr>
          <a:xfrm>
            <a:off x="532999" y="3205409"/>
            <a:ext cx="8184333" cy="1123707"/>
          </a:xfrm>
          <a:prstGeom prst="round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342900" lvl="8" algn="just">
              <a:lnSpc>
                <a:spcPct val="150000"/>
              </a:lnSpc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lang="pt-BR" sz="2000" dirty="0">
                <a:sym typeface="Calibri"/>
              </a:rPr>
              <a:t>Para operações de custeio agrícola com valores acima de R$40.000,00 deverá ser entregue um mapa com coordenadas (MCR 2.1.2)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Shape 169"/>
          <p:cNvSpPr/>
          <p:nvPr/>
        </p:nvSpPr>
        <p:spPr>
          <a:xfrm>
            <a:off x="6309578" y="6493716"/>
            <a:ext cx="1647983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Ministério do </a:t>
            </a:r>
            <a:br/>
            <a:r>
              <a:rPr b="1"/>
              <a:t>Desenvolvimento Agrário</a:t>
            </a:r>
          </a:p>
        </p:txBody>
      </p:sp>
      <p:sp>
        <p:nvSpPr>
          <p:cNvPr id="170" name="Shape 170"/>
          <p:cNvSpPr/>
          <p:nvPr/>
        </p:nvSpPr>
        <p:spPr>
          <a:xfrm>
            <a:off x="5056620" y="6495157"/>
            <a:ext cx="1324906" cy="2068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ts val="800"/>
              </a:lnSpc>
              <a:defRPr sz="900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defRPr>
            </a:pPr>
            <a:r>
              <a:t>Secretaria da </a:t>
            </a:r>
            <a:br/>
            <a:r>
              <a:rPr b="1"/>
              <a:t>Agricultura Familiar</a:t>
            </a:r>
          </a:p>
        </p:txBody>
      </p:sp>
      <p:sp>
        <p:nvSpPr>
          <p:cNvPr id="171" name="Shape 171"/>
          <p:cNvSpPr/>
          <p:nvPr/>
        </p:nvSpPr>
        <p:spPr>
          <a:xfrm>
            <a:off x="4334438" y="462191"/>
            <a:ext cx="3809100" cy="6135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0074" tIns="40074" rIns="40074" bIns="40074">
            <a:spAutoFit/>
          </a:bodyPr>
          <a:lstStyle>
            <a:lvl1pPr>
              <a:defRPr b="1">
                <a:solidFill>
                  <a:srgbClr val="FFFFFF"/>
                </a:solidFill>
                <a:latin typeface="+mj-lt"/>
                <a:ea typeface="+mj-ea"/>
                <a:cs typeface="+mj-cs"/>
                <a:sym typeface="Calibri"/>
              </a:defRPr>
            </a:lvl1pPr>
          </a:lstStyle>
          <a:p>
            <a:r>
              <a:t>SEGURO DA AGRICULTURA FAMILIAR</a:t>
            </a:r>
          </a:p>
        </p:txBody>
      </p:sp>
      <p:sp>
        <p:nvSpPr>
          <p:cNvPr id="172" name="Shape 172"/>
          <p:cNvSpPr/>
          <p:nvPr/>
        </p:nvSpPr>
        <p:spPr>
          <a:xfrm>
            <a:off x="323528" y="1412775"/>
            <a:ext cx="8603276" cy="224676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algn="just">
              <a:defRPr sz="20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rPr dirty="0" err="1" smtClean="0"/>
              <a:t>Análise</a:t>
            </a:r>
            <a:r>
              <a:rPr dirty="0" smtClean="0"/>
              <a:t> </a:t>
            </a:r>
            <a:r>
              <a:rPr dirty="0"/>
              <a:t>de Solo</a:t>
            </a:r>
          </a:p>
          <a:p>
            <a:pPr algn="just">
              <a:lnSpc>
                <a:spcPct val="150000"/>
              </a:lnSpc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dirty="0"/>
              <a:t>Para </a:t>
            </a:r>
            <a:r>
              <a:rPr dirty="0" err="1"/>
              <a:t>operações</a:t>
            </a:r>
            <a:r>
              <a:rPr dirty="0"/>
              <a:t> com valor </a:t>
            </a:r>
            <a:r>
              <a:rPr dirty="0" err="1"/>
              <a:t>financiado</a:t>
            </a:r>
            <a:r>
              <a:rPr dirty="0"/>
              <a:t> </a:t>
            </a:r>
            <a:r>
              <a:rPr dirty="0" err="1" smtClean="0"/>
              <a:t>acima</a:t>
            </a:r>
            <a:r>
              <a:rPr dirty="0" smtClean="0"/>
              <a:t> </a:t>
            </a:r>
            <a:r>
              <a:rPr dirty="0"/>
              <a:t>de </a:t>
            </a:r>
            <a:r>
              <a:rPr b="1" dirty="0"/>
              <a:t>R$ 5.000,00 </a:t>
            </a:r>
            <a:r>
              <a:rPr dirty="0"/>
              <a:t>é </a:t>
            </a:r>
            <a:r>
              <a:rPr dirty="0" err="1"/>
              <a:t>obrigatória</a:t>
            </a:r>
            <a:r>
              <a:rPr dirty="0"/>
              <a:t> a </a:t>
            </a:r>
            <a:r>
              <a:rPr dirty="0" err="1"/>
              <a:t>apresentação</a:t>
            </a:r>
            <a:r>
              <a:rPr dirty="0"/>
              <a:t> de </a:t>
            </a:r>
            <a:r>
              <a:rPr dirty="0" err="1"/>
              <a:t>análise</a:t>
            </a:r>
            <a:r>
              <a:rPr dirty="0"/>
              <a:t> </a:t>
            </a:r>
            <a:r>
              <a:rPr dirty="0" err="1"/>
              <a:t>química</a:t>
            </a:r>
            <a:r>
              <a:rPr dirty="0"/>
              <a:t> e </a:t>
            </a:r>
            <a:r>
              <a:rPr dirty="0" err="1"/>
              <a:t>granulométrica</a:t>
            </a:r>
            <a:r>
              <a:rPr dirty="0"/>
              <a:t> do solo e </a:t>
            </a:r>
            <a:r>
              <a:rPr dirty="0" err="1"/>
              <a:t>recomendação</a:t>
            </a:r>
            <a:r>
              <a:rPr dirty="0"/>
              <a:t> de </a:t>
            </a:r>
            <a:r>
              <a:rPr dirty="0" err="1"/>
              <a:t>adubação</a:t>
            </a:r>
            <a:r>
              <a:rPr dirty="0"/>
              <a:t> </a:t>
            </a:r>
            <a:r>
              <a:rPr dirty="0" err="1"/>
              <a:t>ao</a:t>
            </a:r>
            <a:r>
              <a:rPr dirty="0"/>
              <a:t> banco. </a:t>
            </a:r>
          </a:p>
          <a:p>
            <a:pPr algn="just">
              <a:lnSpc>
                <a:spcPct val="150000"/>
              </a:lnSpc>
              <a:defRPr sz="2000">
                <a:latin typeface="+mj-lt"/>
                <a:ea typeface="+mj-ea"/>
                <a:cs typeface="+mj-cs"/>
                <a:sym typeface="Calibri"/>
              </a:defRPr>
            </a:pPr>
            <a:r>
              <a:rPr dirty="0"/>
              <a:t>As </a:t>
            </a:r>
            <a:r>
              <a:rPr dirty="0" err="1"/>
              <a:t>análises</a:t>
            </a:r>
            <a:r>
              <a:rPr dirty="0"/>
              <a:t> </a:t>
            </a:r>
            <a:r>
              <a:rPr dirty="0" err="1"/>
              <a:t>têm</a:t>
            </a:r>
            <a:r>
              <a:rPr dirty="0"/>
              <a:t> 2 e 10 </a:t>
            </a:r>
            <a:r>
              <a:rPr dirty="0" err="1"/>
              <a:t>anos</a:t>
            </a:r>
            <a:r>
              <a:rPr dirty="0"/>
              <a:t> de </a:t>
            </a:r>
            <a:r>
              <a:rPr dirty="0" err="1"/>
              <a:t>validade</a:t>
            </a:r>
            <a:r>
              <a:rPr dirty="0"/>
              <a:t>, </a:t>
            </a:r>
            <a:r>
              <a:rPr dirty="0" err="1"/>
              <a:t>respectivamente</a:t>
            </a:r>
            <a:r>
              <a:rPr dirty="0" smtClean="0"/>
              <a:t>.</a:t>
            </a:r>
            <a:endParaRPr dirty="0"/>
          </a:p>
        </p:txBody>
      </p:sp>
      <p:sp>
        <p:nvSpPr>
          <p:cNvPr id="173" name="Shape 173"/>
          <p:cNvSpPr/>
          <p:nvPr/>
        </p:nvSpPr>
        <p:spPr>
          <a:xfrm>
            <a:off x="4830715" y="188638"/>
            <a:ext cx="4133770" cy="8788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8" tIns="45718" rIns="45718" bIns="45718">
            <a:spAutoFit/>
          </a:bodyPr>
          <a:lstStyle/>
          <a:p>
            <a:pPr algn="r">
              <a:defRPr sz="2800" b="1" u="sng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Modalidades</a:t>
            </a:r>
            <a:endParaRPr sz="2100"/>
          </a:p>
          <a:p>
            <a:pPr algn="r">
              <a:defRPr sz="2600" b="1">
                <a:solidFill>
                  <a:srgbClr val="006600"/>
                </a:solidFill>
                <a:latin typeface="+mj-lt"/>
                <a:ea typeface="+mj-ea"/>
                <a:cs typeface="+mj-cs"/>
                <a:sym typeface="Calibri"/>
              </a:defRPr>
            </a:pPr>
            <a:r>
              <a:t>Cobertura Padrão do SEAF</a:t>
            </a:r>
          </a:p>
        </p:txBody>
      </p:sp>
      <p:sp>
        <p:nvSpPr>
          <p:cNvPr id="10" name="Rectangle 1"/>
          <p:cNvSpPr>
            <a:spLocks noChangeArrowheads="1"/>
          </p:cNvSpPr>
          <p:nvPr/>
        </p:nvSpPr>
        <p:spPr bwMode="auto">
          <a:xfrm>
            <a:off x="323528" y="4392421"/>
            <a:ext cx="8603275" cy="140038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>
              <a:spcBef>
                <a:spcPts val="600"/>
              </a:spcBef>
              <a:defRPr sz="1800" b="1"/>
            </a:pPr>
            <a:r>
              <a:rPr lang="pt-BR" sz="1600" dirty="0"/>
              <a:t>As análises de solo emitidas a partir de 1º de julho de 2015 devem:</a:t>
            </a:r>
            <a:endParaRPr lang="pt-BR" sz="1600" dirty="0">
              <a:solidFill>
                <a:srgbClr val="FFFFFF"/>
              </a:solidFill>
            </a:endParaRPr>
          </a:p>
          <a:p>
            <a:pPr marL="285750" indent="-285750" algn="just">
              <a:spcBef>
                <a:spcPts val="200"/>
              </a:spcBef>
              <a:buSzPct val="100000"/>
              <a:buFont typeface="Arial" panose="020B0604020202020204" pitchFamily="34" charset="0"/>
              <a:buChar char="•"/>
              <a:defRPr sz="1800" b="1"/>
            </a:pPr>
            <a:r>
              <a:rPr lang="pt-BR" sz="1600" dirty="0"/>
              <a:t>estar em nome do beneficiário, de membro da família constante da DAP ou do proprietário da terra;</a:t>
            </a:r>
          </a:p>
          <a:p>
            <a:pPr marL="285750" indent="-285750" algn="just">
              <a:spcBef>
                <a:spcPts val="200"/>
              </a:spcBef>
              <a:buSzPct val="100000"/>
              <a:buFont typeface="Arial" panose="020B0604020202020204" pitchFamily="34" charset="0"/>
              <a:buChar char="•"/>
              <a:defRPr sz="1800" b="1"/>
            </a:pPr>
            <a:r>
              <a:rPr lang="pt-BR" sz="1600" dirty="0"/>
              <a:t>informar o número de hectares da gleba da lavoura a que se referem e;</a:t>
            </a:r>
          </a:p>
          <a:p>
            <a:pPr marL="285750" indent="-285750" algn="just">
              <a:spcBef>
                <a:spcPts val="200"/>
              </a:spcBef>
              <a:buSzPct val="100000"/>
              <a:buFont typeface="Arial" panose="020B0604020202020204" pitchFamily="34" charset="0"/>
              <a:buChar char="•"/>
              <a:defRPr sz="1800" b="1"/>
            </a:pPr>
            <a:r>
              <a:rPr lang="pt-BR" sz="1600" dirty="0"/>
              <a:t>conter o município e a matrícula ou nome do imóvel.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Tema do Offic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Tema do Offic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3953</TotalTime>
  <Words>1028</Words>
  <Application>Microsoft Office PowerPoint</Application>
  <PresentationFormat>Apresentação na tela (4:3)</PresentationFormat>
  <Paragraphs>191</Paragraphs>
  <Slides>13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13</vt:i4>
      </vt:variant>
    </vt:vector>
  </HeadingPairs>
  <TitlesOfParts>
    <vt:vector size="14" baseType="lpstr">
      <vt:lpstr>Tema do Office</vt:lpstr>
      <vt:lpstr>Apresentação do PowerPoint</vt:lpstr>
      <vt:lpstr>Apresentação do PowerPoint</vt:lpstr>
      <vt:lpstr>CULTURAS ZONEADAS NO MS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Eline Amorim Xavier</dc:creator>
  <cp:lastModifiedBy>Wanderson</cp:lastModifiedBy>
  <cp:revision>75</cp:revision>
  <dcterms:modified xsi:type="dcterms:W3CDTF">2017-08-06T12:55:04Z</dcterms:modified>
</cp:coreProperties>
</file>