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256" r:id="rId2"/>
    <p:sldId id="281" r:id="rId3"/>
    <p:sldId id="280" r:id="rId4"/>
    <p:sldId id="278" r:id="rId5"/>
    <p:sldId id="277" r:id="rId6"/>
    <p:sldId id="272" r:id="rId7"/>
  </p:sldIdLst>
  <p:sldSz cx="9144000" cy="6858000" type="screen4x3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/>
      <a:tcStyle>
        <a:tcBdr/>
        <a:fill>
          <a:solidFill>
            <a:srgbClr val="E8ECF4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/>
      <a:tcStyle>
        <a:tcBdr/>
        <a:fill>
          <a:solidFill>
            <a:srgbClr val="E8ECF4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/>
      <a:tcStyle>
        <a:tcBdr/>
        <a:fill>
          <a:solidFill>
            <a:srgbClr val="EFF3E9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/>
      <a:tcStyle>
        <a:tcBdr/>
        <a:fill>
          <a:solidFill>
            <a:srgbClr val="FDEE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5940675A-B579-460E-94D1-54222C63F5DA}" styleName="Nenhum Estilo, Grade de Tabela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6" d="100"/>
          <a:sy n="106" d="100"/>
        </p:scale>
        <p:origin x="115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271184601"/>
      </p:ext>
    </p:extLst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j-lt"/>
        <a:ea typeface="+mj-ea"/>
        <a:cs typeface="+mj-cs"/>
        <a:sym typeface="Calibri"/>
      </a:defRPr>
    </a:lvl1pPr>
    <a:lvl2pPr indent="228600" latinLnBrk="0">
      <a:defRPr sz="1200">
        <a:latin typeface="+mj-lt"/>
        <a:ea typeface="+mj-ea"/>
        <a:cs typeface="+mj-cs"/>
        <a:sym typeface="Calibri"/>
      </a:defRPr>
    </a:lvl2pPr>
    <a:lvl3pPr indent="457200" latinLnBrk="0">
      <a:defRPr sz="1200">
        <a:latin typeface="+mj-lt"/>
        <a:ea typeface="+mj-ea"/>
        <a:cs typeface="+mj-cs"/>
        <a:sym typeface="Calibri"/>
      </a:defRPr>
    </a:lvl3pPr>
    <a:lvl4pPr indent="685800" latinLnBrk="0">
      <a:defRPr sz="1200">
        <a:latin typeface="+mj-lt"/>
        <a:ea typeface="+mj-ea"/>
        <a:cs typeface="+mj-cs"/>
        <a:sym typeface="Calibri"/>
      </a:defRPr>
    </a:lvl4pPr>
    <a:lvl5pPr indent="914400" latinLnBrk="0">
      <a:defRPr sz="1200">
        <a:latin typeface="+mj-lt"/>
        <a:ea typeface="+mj-ea"/>
        <a:cs typeface="+mj-cs"/>
        <a:sym typeface="Calibri"/>
      </a:defRPr>
    </a:lvl5pPr>
    <a:lvl6pPr indent="1143000" latinLnBrk="0">
      <a:defRPr sz="1200">
        <a:latin typeface="+mj-lt"/>
        <a:ea typeface="+mj-ea"/>
        <a:cs typeface="+mj-cs"/>
        <a:sym typeface="Calibri"/>
      </a:defRPr>
    </a:lvl6pPr>
    <a:lvl7pPr indent="1371600" latinLnBrk="0">
      <a:defRPr sz="1200">
        <a:latin typeface="+mj-lt"/>
        <a:ea typeface="+mj-ea"/>
        <a:cs typeface="+mj-cs"/>
        <a:sym typeface="Calibri"/>
      </a:defRPr>
    </a:lvl7pPr>
    <a:lvl8pPr indent="1600200" latinLnBrk="0">
      <a:defRPr sz="1200">
        <a:latin typeface="+mj-lt"/>
        <a:ea typeface="+mj-ea"/>
        <a:cs typeface="+mj-cs"/>
        <a:sym typeface="Calibri"/>
      </a:defRPr>
    </a:lvl8pPr>
    <a:lvl9pPr indent="1828800" latinLnBrk="0">
      <a:defRPr sz="1200">
        <a:latin typeface="+mj-lt"/>
        <a:ea typeface="+mj-ea"/>
        <a:cs typeface="+mj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12" name="Shape 12"/>
          <p:cNvSpPr>
            <a:spLocks noGrp="1"/>
          </p:cNvSpPr>
          <p:nvPr>
            <p:ph type="body" sz="quarter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1pPr>
            <a:lvl2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2pPr>
            <a:lvl3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3pPr>
            <a:lvl4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4pPr>
            <a:lvl5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13" name="Shape 13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48" name="Shape 48"/>
          <p:cNvSpPr>
            <a:spLocks noGrp="1"/>
          </p:cNvSpPr>
          <p:nvPr>
            <p:ph type="body" sz="quarter" idx="1"/>
          </p:nvPr>
        </p:nvSpPr>
        <p:spPr>
          <a:xfrm>
            <a:off x="457200" y="1535112"/>
            <a:ext cx="4040188" cy="639763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FontTx/>
              <a:buNone/>
              <a:defRPr sz="2400" b="1"/>
            </a:lvl1pPr>
            <a:lvl2pPr marL="0" indent="0">
              <a:spcBef>
                <a:spcPts val="500"/>
              </a:spcBef>
              <a:buSzTx/>
              <a:buFontTx/>
              <a:buNone/>
              <a:defRPr sz="2400" b="1"/>
            </a:lvl2pPr>
            <a:lvl3pPr marL="0" indent="0">
              <a:spcBef>
                <a:spcPts val="500"/>
              </a:spcBef>
              <a:buSzTx/>
              <a:buFontTx/>
              <a:buNone/>
              <a:defRPr sz="2400" b="1"/>
            </a:lvl3pPr>
            <a:lvl4pPr marL="0" indent="0">
              <a:spcBef>
                <a:spcPts val="500"/>
              </a:spcBef>
              <a:buSzTx/>
              <a:buFontTx/>
              <a:buNone/>
              <a:defRPr sz="2400" b="1"/>
            </a:lvl4pPr>
            <a:lvl5pPr marL="0" indent="0">
              <a:spcBef>
                <a:spcPts val="500"/>
              </a:spcBef>
              <a:buSzTx/>
              <a:buFontTx/>
              <a:buNone/>
              <a:defRPr sz="2400" b="1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9" name="Shape 49"/>
          <p:cNvSpPr>
            <a:spLocks noGrp="1"/>
          </p:cNvSpPr>
          <p:nvPr>
            <p:ph type="body" sz="quarter" idx="13"/>
          </p:nvPr>
        </p:nvSpPr>
        <p:spPr>
          <a:xfrm>
            <a:off x="4645025" y="1535111"/>
            <a:ext cx="4041775" cy="639766"/>
          </a:xfrm>
          <a:prstGeom prst="rect">
            <a:avLst/>
          </a:prstGeom>
        </p:spPr>
        <p:txBody>
          <a:bodyPr anchor="b"/>
          <a:lstStyle/>
          <a:p>
            <a:endParaRPr/>
          </a:p>
        </p:txBody>
      </p:sp>
      <p:sp>
        <p:nvSpPr>
          <p:cNvPr id="50" name="Shape 50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58" name="Shape 58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6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Texto do Título</a:t>
            </a:r>
          </a:p>
        </p:txBody>
      </p:sp>
      <p:sp>
        <p:nvSpPr>
          <p:cNvPr id="73" name="Shape 73"/>
          <p:cNvSpPr>
            <a:spLocks noGrp="1"/>
          </p:cNvSpPr>
          <p:nvPr>
            <p:ph type="body"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74" name="Shape 74"/>
          <p:cNvSpPr>
            <a:spLocks noGrp="1"/>
          </p:cNvSpPr>
          <p:nvPr>
            <p:ph type="body" sz="half" idx="13"/>
          </p:nvPr>
        </p:nvSpPr>
        <p:spPr>
          <a:xfrm>
            <a:off x="457198" y="1435100"/>
            <a:ext cx="3008317" cy="4691063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5" name="Shape 75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3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Texto do Título</a:t>
            </a:r>
          </a:p>
        </p:txBody>
      </p:sp>
      <p:sp>
        <p:nvSpPr>
          <p:cNvPr id="83" name="Shape 83"/>
          <p:cNvSpPr>
            <a:spLocks noGrp="1"/>
          </p:cNvSpPr>
          <p:nvPr>
            <p:ph type="pic" sz="half" idx="13"/>
          </p:nvPr>
        </p:nvSpPr>
        <p:spPr>
          <a:xfrm>
            <a:off x="1792288" y="612775"/>
            <a:ext cx="5486403" cy="41148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4" name="Shape 84"/>
          <p:cNvSpPr>
            <a:spLocks noGrp="1"/>
          </p:cNvSpPr>
          <p:nvPr>
            <p:ph type="body" sz="quarter" idx="1"/>
          </p:nvPr>
        </p:nvSpPr>
        <p:spPr>
          <a:xfrm>
            <a:off x="1792288" y="5367337"/>
            <a:ext cx="5486403" cy="804865"/>
          </a:xfrm>
          <a:prstGeom prst="rect">
            <a:avLst/>
          </a:prstGeom>
        </p:spPr>
        <p:txBody>
          <a:bodyPr/>
          <a:lstStyle>
            <a:lvl1pPr marL="0" indent="0">
              <a:spcBef>
                <a:spcPts val="300"/>
              </a:spcBef>
              <a:buSzTx/>
              <a:buFontTx/>
              <a:buNone/>
              <a:defRPr sz="1400"/>
            </a:lvl1pPr>
            <a:lvl2pPr marL="0" indent="0">
              <a:spcBef>
                <a:spcPts val="300"/>
              </a:spcBef>
              <a:buSzTx/>
              <a:buFontTx/>
              <a:buNone/>
              <a:defRPr sz="1400"/>
            </a:lvl2pPr>
            <a:lvl3pPr marL="0" indent="0">
              <a:spcBef>
                <a:spcPts val="300"/>
              </a:spcBef>
              <a:buSzTx/>
              <a:buFontTx/>
              <a:buNone/>
              <a:defRPr sz="1400"/>
            </a:lvl3pPr>
            <a:lvl4pPr marL="0" indent="0">
              <a:spcBef>
                <a:spcPts val="300"/>
              </a:spcBef>
              <a:buSzTx/>
              <a:buFontTx/>
              <a:buNone/>
              <a:defRPr sz="1400"/>
            </a:lvl4pPr>
            <a:lvl5pPr marL="0" indent="0">
              <a:spcBef>
                <a:spcPts val="300"/>
              </a:spcBef>
              <a:buSzTx/>
              <a:buFontTx/>
              <a:buNone/>
              <a:defRPr sz="14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85" name="Shape 85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93" name="Shape 93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94" name="Shape 94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>
            <a:spLocks noGrp="1"/>
          </p:cNvSpPr>
          <p:nvPr>
            <p:ph type="title"/>
          </p:nvPr>
        </p:nvSpPr>
        <p:spPr>
          <a:xfrm>
            <a:off x="6629400" y="274638"/>
            <a:ext cx="2057400" cy="5851527"/>
          </a:xfrm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102" name="Shape 102"/>
          <p:cNvSpPr>
            <a:spLocks noGrp="1"/>
          </p:cNvSpPr>
          <p:nvPr>
            <p:ph type="body" idx="1"/>
          </p:nvPr>
        </p:nvSpPr>
        <p:spPr>
          <a:xfrm>
            <a:off x="457200" y="274638"/>
            <a:ext cx="6019800" cy="5851527"/>
          </a:xfrm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103" name="Shape 103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8" tIns="45718" rIns="45718" bIns="45718" anchor="ctr">
            <a:normAutofit/>
          </a:bodyPr>
          <a:lstStyle/>
          <a:p>
            <a:r>
              <a:t>Texto do Título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8" tIns="45718" rIns="45718" bIns="45718">
            <a:normAutofit/>
          </a:bodyPr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" name="Shape 4"/>
          <p:cNvSpPr>
            <a:spLocks noGrp="1"/>
          </p:cNvSpPr>
          <p:nvPr>
            <p:ph type="sldNum" sz="quarter" idx="2"/>
          </p:nvPr>
        </p:nvSpPr>
        <p:spPr>
          <a:xfrm>
            <a:off x="8422823" y="6404294"/>
            <a:ext cx="263978" cy="269237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 sz="1200">
                <a:solidFill>
                  <a:srgbClr val="888888"/>
                </a:solidFill>
                <a:latin typeface="+mj-lt"/>
                <a:ea typeface="+mj-ea"/>
                <a:cs typeface="+mj-cs"/>
                <a:sym typeface="Calibri"/>
              </a:defRPr>
            </a:lvl1pPr>
          </a:lstStyle>
          <a:p>
            <a:fld id="{86CB4B4D-7CA3-9044-876B-883B54F8677D}" type="slidenum">
              <a:t>‹nº›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</p:sldLayoutIdLst>
  <p:transition spd="med"/>
  <p:txStyles>
    <p:titleStyle>
      <a:lvl1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titleStyle>
    <p:bodyStyle>
      <a:lvl1pPr marL="342900" marR="0" indent="-3429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783771" marR="0" indent="-326571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1219200" marR="0" indent="-3048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17373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21945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26517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31089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3566159" marR="0" indent="-365759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4023359" marR="0" indent="-365759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mda.gov.br/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Shape 112"/>
          <p:cNvSpPr/>
          <p:nvPr/>
        </p:nvSpPr>
        <p:spPr>
          <a:xfrm>
            <a:off x="6309578" y="6493716"/>
            <a:ext cx="1647983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Ministério do </a:t>
            </a:r>
            <a:br/>
            <a:r>
              <a:rPr b="1"/>
              <a:t>Desenvolvimento Agrário</a:t>
            </a:r>
          </a:p>
        </p:txBody>
      </p:sp>
      <p:sp>
        <p:nvSpPr>
          <p:cNvPr id="113" name="Shape 113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grpSp>
        <p:nvGrpSpPr>
          <p:cNvPr id="116" name="Group 116"/>
          <p:cNvGrpSpPr/>
          <p:nvPr/>
        </p:nvGrpSpPr>
        <p:grpSpPr>
          <a:xfrm>
            <a:off x="0" y="1268757"/>
            <a:ext cx="9144000" cy="3352773"/>
            <a:chOff x="0" y="-1"/>
            <a:chExt cx="9144000" cy="3352772"/>
          </a:xfrm>
        </p:grpSpPr>
        <p:sp>
          <p:nvSpPr>
            <p:cNvPr id="114" name="Shape 114"/>
            <p:cNvSpPr/>
            <p:nvPr/>
          </p:nvSpPr>
          <p:spPr>
            <a:xfrm>
              <a:off x="0" y="-2"/>
              <a:ext cx="9144000" cy="3352774"/>
            </a:xfrm>
            <a:prstGeom prst="rect">
              <a:avLst/>
            </a:prstGeom>
            <a:solidFill>
              <a:srgbClr val="006600"/>
            </a:solidFill>
            <a:ln w="25400" cap="flat">
              <a:solidFill>
                <a:srgbClr val="3A5E8A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ctr">
              <a:noAutofit/>
            </a:bodyPr>
            <a:lstStyle/>
            <a:p>
              <a:pPr algn="ctr" defTabSz="914237">
                <a:defRPr>
                  <a:solidFill>
                    <a:srgbClr val="FFFFFF"/>
                  </a:solidFill>
                  <a:latin typeface="+mj-lt"/>
                  <a:ea typeface="+mj-ea"/>
                  <a:cs typeface="+mj-cs"/>
                  <a:sym typeface="Calibri"/>
                </a:defRPr>
              </a:pPr>
              <a:endParaRPr/>
            </a:p>
          </p:txBody>
        </p:sp>
        <p:sp>
          <p:nvSpPr>
            <p:cNvPr id="115" name="Shape 115"/>
            <p:cNvSpPr/>
            <p:nvPr/>
          </p:nvSpPr>
          <p:spPr>
            <a:xfrm>
              <a:off x="107503" y="688468"/>
              <a:ext cx="8928993" cy="185814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40074" tIns="40074" rIns="40074" bIns="40074" numCol="1" anchor="t">
              <a:spAutoFit/>
            </a:bodyPr>
            <a:lstStyle/>
            <a:p>
              <a:pPr algn="ctr">
                <a:defRPr sz="8000" b="1">
                  <a:solidFill>
                    <a:srgbClr val="FFFFFF"/>
                  </a:solidFill>
                  <a:latin typeface="+mj-lt"/>
                  <a:ea typeface="+mj-ea"/>
                  <a:cs typeface="+mj-cs"/>
                  <a:sym typeface="Calibri"/>
                </a:defRPr>
              </a:pPr>
              <a:r>
                <a:rPr dirty="0"/>
                <a:t>SEAF</a:t>
              </a:r>
              <a:endParaRPr sz="2100" dirty="0"/>
            </a:p>
            <a:p>
              <a:pPr algn="ctr">
                <a:defRPr sz="4000" b="1">
                  <a:solidFill>
                    <a:srgbClr val="FFFFFF"/>
                  </a:solidFill>
                  <a:latin typeface="+mj-lt"/>
                  <a:ea typeface="+mj-ea"/>
                  <a:cs typeface="+mj-cs"/>
                  <a:sym typeface="Calibri"/>
                </a:defRPr>
              </a:pPr>
              <a:r>
                <a:rPr dirty="0"/>
                <a:t>SEGURO DA AGRICULTURA FAMILIAR</a:t>
              </a:r>
            </a:p>
          </p:txBody>
        </p:sp>
      </p:grpSp>
      <p:sp>
        <p:nvSpPr>
          <p:cNvPr id="8" name="Shape 115"/>
          <p:cNvSpPr/>
          <p:nvPr/>
        </p:nvSpPr>
        <p:spPr>
          <a:xfrm>
            <a:off x="0" y="4961759"/>
            <a:ext cx="9144000" cy="878324"/>
          </a:xfrm>
          <a:prstGeom prst="rect">
            <a:avLst/>
          </a:prstGeom>
          <a:solidFill>
            <a:srgbClr val="006600"/>
          </a:solidFill>
          <a:ln w="25400" cap="flat">
            <a:solidFill>
              <a:srgbClr val="3A5E8A"/>
            </a:solidFill>
            <a:prstDash val="solid"/>
            <a:round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45718" tIns="45718" rIns="45718" bIns="45718" numCol="1" anchor="ctr">
            <a:noAutofit/>
          </a:bodyPr>
          <a:lstStyle/>
          <a:p>
            <a:pPr algn="ctr" defTabSz="914237"/>
            <a:r>
              <a:rPr lang="pt-BR" sz="40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Novas Regras </a:t>
            </a:r>
            <a:r>
              <a:rPr lang="pt-BR" sz="4000" dirty="0" smtClean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– Cestas de Hortícolas</a:t>
            </a:r>
            <a:endParaRPr sz="4000" dirty="0">
              <a:solidFill>
                <a:srgbClr val="FFFFFF"/>
              </a:solidFill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/>
          <p:nvPr/>
        </p:nvSpPr>
        <p:spPr>
          <a:xfrm>
            <a:off x="540724" y="568934"/>
            <a:ext cx="7926576" cy="172354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45718" tIns="45718" rIns="45718" bIns="45718">
            <a:spAutoFit/>
          </a:bodyPr>
          <a:lstStyle/>
          <a:p>
            <a:r>
              <a:rPr lang="pt-BR" sz="2200" b="1" dirty="0">
                <a:solidFill>
                  <a:srgbClr val="006600"/>
                </a:solidFill>
              </a:rPr>
              <a:t>MCR </a:t>
            </a:r>
            <a:r>
              <a:rPr lang="pt-BR" sz="2200" b="1" dirty="0" smtClean="0">
                <a:solidFill>
                  <a:srgbClr val="006600"/>
                </a:solidFill>
              </a:rPr>
              <a:t>10-4-14 </a:t>
            </a:r>
            <a:endParaRPr lang="pt-BR" b="1" dirty="0">
              <a:solidFill>
                <a:srgbClr val="006600"/>
              </a:solidFill>
            </a:endParaRPr>
          </a:p>
          <a:p>
            <a:r>
              <a:rPr lang="pt-BR" b="1" dirty="0" smtClean="0">
                <a:solidFill>
                  <a:srgbClr val="006600"/>
                </a:solidFill>
              </a:rPr>
              <a:t>Resolução CMN 4.586, de 29/06/2017</a:t>
            </a:r>
          </a:p>
          <a:p>
            <a:r>
              <a:rPr lang="pt-BR" sz="2200" dirty="0" smtClean="0"/>
              <a:t>Admite-se </a:t>
            </a:r>
            <a:r>
              <a:rPr lang="pt-BR" sz="2200" dirty="0"/>
              <a:t>o financiamento de cesta de hortícolas para os beneficiários do Pronaf, permitindo o remanejamento das culturas em até 30% da área total financiada.</a:t>
            </a:r>
          </a:p>
        </p:txBody>
      </p:sp>
      <p:sp>
        <p:nvSpPr>
          <p:cNvPr id="129" name="Shape 129"/>
          <p:cNvSpPr/>
          <p:nvPr/>
        </p:nvSpPr>
        <p:spPr>
          <a:xfrm>
            <a:off x="5842481" y="188638"/>
            <a:ext cx="3122005" cy="55399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lang="pt-BR" sz="3000" dirty="0" smtClean="0"/>
              <a:t>Cesta de hortícolas</a:t>
            </a:r>
            <a:endParaRPr sz="3000" dirty="0"/>
          </a:p>
        </p:txBody>
      </p:sp>
      <p:grpSp>
        <p:nvGrpSpPr>
          <p:cNvPr id="9" name="Grupo 8"/>
          <p:cNvGrpSpPr/>
          <p:nvPr/>
        </p:nvGrpSpPr>
        <p:grpSpPr>
          <a:xfrm>
            <a:off x="540725" y="2713119"/>
            <a:ext cx="3582870" cy="3646649"/>
            <a:chOff x="2294626" y="2178620"/>
            <a:chExt cx="4276727" cy="3750156"/>
          </a:xfrm>
        </p:grpSpPr>
        <p:sp>
          <p:nvSpPr>
            <p:cNvPr id="2" name="Retângulo 1"/>
            <p:cNvSpPr>
              <a:spLocks noChangeArrowheads="1"/>
            </p:cNvSpPr>
            <p:nvPr/>
          </p:nvSpPr>
          <p:spPr bwMode="auto">
            <a:xfrm>
              <a:off x="2307327" y="4083620"/>
              <a:ext cx="1162050" cy="1845156"/>
            </a:xfrm>
            <a:prstGeom prst="rect">
              <a:avLst/>
            </a:prstGeom>
            <a:solidFill>
              <a:srgbClr val="823B0B"/>
            </a:solidFill>
            <a:ln w="12700">
              <a:solidFill>
                <a:srgbClr val="1F4D78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ABÓBORA</a:t>
              </a:r>
              <a:endParaRPr kumimoji="0" lang="pt-BR" altLang="pt-BR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0,15 ha</a:t>
              </a:r>
              <a:endParaRPr kumimoji="0" lang="pt-BR" altLang="pt-BR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" name="Retângulo 2"/>
            <p:cNvSpPr>
              <a:spLocks noChangeArrowheads="1"/>
            </p:cNvSpPr>
            <p:nvPr/>
          </p:nvSpPr>
          <p:spPr bwMode="auto">
            <a:xfrm>
              <a:off x="2294626" y="2178620"/>
              <a:ext cx="4276725" cy="1781175"/>
            </a:xfrm>
            <a:prstGeom prst="rect">
              <a:avLst/>
            </a:prstGeom>
            <a:solidFill>
              <a:srgbClr val="538135"/>
            </a:solidFill>
            <a:ln w="12700">
              <a:solidFill>
                <a:srgbClr val="1F4D78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PIMENTÃO</a:t>
              </a:r>
              <a:endParaRPr kumimoji="0" lang="pt-BR" altLang="pt-BR" sz="9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0,50 ha</a:t>
              </a:r>
              <a:endParaRPr kumimoji="0" lang="pt-BR" altLang="pt-BR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4" name="Retângulo 31"/>
            <p:cNvSpPr>
              <a:spLocks noChangeArrowheads="1"/>
            </p:cNvSpPr>
            <p:nvPr/>
          </p:nvSpPr>
          <p:spPr bwMode="auto">
            <a:xfrm>
              <a:off x="3561452" y="4097907"/>
              <a:ext cx="1057823" cy="1830869"/>
            </a:xfrm>
            <a:prstGeom prst="rect">
              <a:avLst/>
            </a:prstGeom>
            <a:solidFill>
              <a:srgbClr val="C45911"/>
            </a:solidFill>
            <a:ln w="12700">
              <a:solidFill>
                <a:srgbClr val="1F4D78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ALFACE</a:t>
              </a:r>
              <a:endParaRPr kumimoji="0" lang="pt-BR" altLang="pt-BR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0,15 ha</a:t>
              </a:r>
              <a:endParaRPr kumimoji="0" lang="pt-BR" altLang="pt-BR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5" name="Retângulo 32"/>
            <p:cNvSpPr>
              <a:spLocks noChangeArrowheads="1"/>
            </p:cNvSpPr>
            <p:nvPr/>
          </p:nvSpPr>
          <p:spPr bwMode="auto">
            <a:xfrm>
              <a:off x="4711352" y="4112195"/>
              <a:ext cx="904952" cy="1816581"/>
            </a:xfrm>
            <a:prstGeom prst="rect">
              <a:avLst/>
            </a:prstGeom>
            <a:solidFill>
              <a:srgbClr val="F4B083"/>
            </a:solidFill>
            <a:ln w="12700">
              <a:solidFill>
                <a:srgbClr val="1F4D78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BRÓCOLIS</a:t>
              </a:r>
              <a:endParaRPr kumimoji="0" lang="pt-BR" altLang="pt-BR" sz="9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0,10 ha</a:t>
              </a:r>
              <a:endParaRPr kumimoji="0" lang="pt-BR" altLang="pt-BR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6" name="Retângulo 33"/>
            <p:cNvSpPr>
              <a:spLocks noChangeArrowheads="1"/>
            </p:cNvSpPr>
            <p:nvPr/>
          </p:nvSpPr>
          <p:spPr bwMode="auto">
            <a:xfrm>
              <a:off x="5708383" y="4102670"/>
              <a:ext cx="862970" cy="1826106"/>
            </a:xfrm>
            <a:prstGeom prst="rect">
              <a:avLst/>
            </a:prstGeom>
            <a:solidFill>
              <a:srgbClr val="BF8F00"/>
            </a:solidFill>
            <a:ln w="12700">
              <a:solidFill>
                <a:srgbClr val="1F4D78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ACELGA</a:t>
              </a:r>
              <a:endParaRPr kumimoji="0" lang="pt-BR" altLang="pt-BR" sz="9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0,10 ha</a:t>
              </a:r>
              <a:endParaRPr kumimoji="0" lang="pt-BR" altLang="pt-BR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  <p:sp>
        <p:nvSpPr>
          <p:cNvPr id="7" name="Rectangle 6"/>
          <p:cNvSpPr>
            <a:spLocks noChangeArrowheads="1"/>
          </p:cNvSpPr>
          <p:nvPr/>
        </p:nvSpPr>
        <p:spPr bwMode="auto">
          <a:xfrm>
            <a:off x="2294626" y="1716657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pt-BR"/>
          </a:p>
        </p:txBody>
      </p:sp>
      <p:sp>
        <p:nvSpPr>
          <p:cNvPr id="8" name="Rectangle 12"/>
          <p:cNvSpPr>
            <a:spLocks noChangeArrowheads="1"/>
          </p:cNvSpPr>
          <p:nvPr/>
        </p:nvSpPr>
        <p:spPr bwMode="auto">
          <a:xfrm>
            <a:off x="2294626" y="2173857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pt-BR"/>
          </a:p>
        </p:txBody>
      </p:sp>
      <p:grpSp>
        <p:nvGrpSpPr>
          <p:cNvPr id="12" name="Grupo 11"/>
          <p:cNvGrpSpPr/>
          <p:nvPr/>
        </p:nvGrpSpPr>
        <p:grpSpPr>
          <a:xfrm>
            <a:off x="4895070" y="2713118"/>
            <a:ext cx="3572230" cy="3646650"/>
            <a:chOff x="2307326" y="2178620"/>
            <a:chExt cx="4264027" cy="3750157"/>
          </a:xfrm>
        </p:grpSpPr>
        <p:sp>
          <p:nvSpPr>
            <p:cNvPr id="13" name="Retângulo 12"/>
            <p:cNvSpPr>
              <a:spLocks noChangeArrowheads="1"/>
            </p:cNvSpPr>
            <p:nvPr/>
          </p:nvSpPr>
          <p:spPr bwMode="auto">
            <a:xfrm>
              <a:off x="2307326" y="4083620"/>
              <a:ext cx="1162050" cy="1845157"/>
            </a:xfrm>
            <a:prstGeom prst="rect">
              <a:avLst/>
            </a:prstGeom>
            <a:solidFill>
              <a:srgbClr val="823B0B"/>
            </a:solidFill>
            <a:ln w="12700">
              <a:solidFill>
                <a:srgbClr val="1F4D78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ABÓBORA</a:t>
              </a:r>
              <a:endParaRPr kumimoji="0" lang="pt-BR" altLang="pt-BR" sz="9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0,15 ha</a:t>
              </a:r>
              <a:endParaRPr kumimoji="0" lang="pt-BR" altLang="pt-BR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4" name="Retângulo 13"/>
            <p:cNvSpPr>
              <a:spLocks noChangeArrowheads="1"/>
            </p:cNvSpPr>
            <p:nvPr/>
          </p:nvSpPr>
          <p:spPr bwMode="auto">
            <a:xfrm>
              <a:off x="4711352" y="2178620"/>
              <a:ext cx="1859999" cy="1781175"/>
            </a:xfrm>
            <a:prstGeom prst="rect">
              <a:avLst/>
            </a:prstGeom>
            <a:solidFill>
              <a:srgbClr val="538135"/>
            </a:solidFill>
            <a:ln w="12700">
              <a:solidFill>
                <a:srgbClr val="1F4D78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PIMENTÃO</a:t>
              </a:r>
              <a:endParaRPr kumimoji="0" lang="pt-BR" altLang="pt-BR" sz="9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0,20 ha</a:t>
              </a:r>
              <a:endParaRPr kumimoji="0" lang="pt-BR" altLang="pt-BR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5" name="Retângulo 31"/>
            <p:cNvSpPr>
              <a:spLocks noChangeArrowheads="1"/>
            </p:cNvSpPr>
            <p:nvPr/>
          </p:nvSpPr>
          <p:spPr bwMode="auto">
            <a:xfrm>
              <a:off x="3561452" y="4097907"/>
              <a:ext cx="1057824" cy="1830870"/>
            </a:xfrm>
            <a:prstGeom prst="rect">
              <a:avLst/>
            </a:prstGeom>
            <a:solidFill>
              <a:srgbClr val="C45911"/>
            </a:solidFill>
            <a:ln w="12700">
              <a:solidFill>
                <a:srgbClr val="1F4D78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ALFACE</a:t>
              </a:r>
              <a:endParaRPr kumimoji="0" lang="pt-BR" altLang="pt-BR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0,15 ha</a:t>
              </a:r>
              <a:endParaRPr kumimoji="0" lang="pt-BR" altLang="pt-BR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6" name="Retângulo 32"/>
            <p:cNvSpPr>
              <a:spLocks noChangeArrowheads="1"/>
            </p:cNvSpPr>
            <p:nvPr/>
          </p:nvSpPr>
          <p:spPr bwMode="auto">
            <a:xfrm>
              <a:off x="4711352" y="4112195"/>
              <a:ext cx="904952" cy="1816582"/>
            </a:xfrm>
            <a:prstGeom prst="rect">
              <a:avLst/>
            </a:prstGeom>
            <a:solidFill>
              <a:srgbClr val="F4B083"/>
            </a:solidFill>
            <a:ln w="12700">
              <a:solidFill>
                <a:srgbClr val="1F4D78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BRÓCOLIS</a:t>
              </a:r>
              <a:endParaRPr kumimoji="0" lang="pt-BR" altLang="pt-BR" sz="9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0,10 ha</a:t>
              </a:r>
              <a:endParaRPr kumimoji="0" lang="pt-BR" altLang="pt-BR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7" name="Retângulo 33"/>
            <p:cNvSpPr>
              <a:spLocks noChangeArrowheads="1"/>
            </p:cNvSpPr>
            <p:nvPr/>
          </p:nvSpPr>
          <p:spPr bwMode="auto">
            <a:xfrm>
              <a:off x="5708382" y="4102670"/>
              <a:ext cx="862971" cy="1826107"/>
            </a:xfrm>
            <a:prstGeom prst="rect">
              <a:avLst/>
            </a:prstGeom>
            <a:solidFill>
              <a:srgbClr val="BF8F00"/>
            </a:solidFill>
            <a:ln w="12700">
              <a:solidFill>
                <a:srgbClr val="1F4D78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ACELGA</a:t>
              </a:r>
              <a:endParaRPr kumimoji="0" lang="pt-BR" altLang="pt-BR" sz="9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pt-BR" altLang="pt-BR" sz="11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0,10 ha</a:t>
              </a:r>
              <a:endParaRPr kumimoji="0" lang="pt-BR" altLang="pt-BR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  <p:sp>
        <p:nvSpPr>
          <p:cNvPr id="24" name="Retângulo 23"/>
          <p:cNvSpPr>
            <a:spLocks noChangeArrowheads="1"/>
          </p:cNvSpPr>
          <p:nvPr/>
        </p:nvSpPr>
        <p:spPr bwMode="auto">
          <a:xfrm>
            <a:off x="4903976" y="2713118"/>
            <a:ext cx="1927952" cy="1732014"/>
          </a:xfrm>
          <a:prstGeom prst="rect">
            <a:avLst/>
          </a:prstGeom>
          <a:solidFill>
            <a:srgbClr val="823B0B"/>
          </a:solidFill>
          <a:ln w="12700">
            <a:solidFill>
              <a:srgbClr val="1F4D78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t-BR" altLang="pt-B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ABÓBORA</a:t>
            </a:r>
            <a:endParaRPr kumimoji="0" lang="pt-BR" altLang="pt-BR" sz="9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t-BR" altLang="pt-BR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0,30 ha</a:t>
            </a:r>
            <a:endParaRPr kumimoji="0" lang="pt-BR" altLang="pt-BR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" name="CaixaDeTexto 9"/>
          <p:cNvSpPr txBox="1"/>
          <p:nvPr/>
        </p:nvSpPr>
        <p:spPr>
          <a:xfrm>
            <a:off x="1159332" y="6359768"/>
            <a:ext cx="2108907" cy="33855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8" tIns="45718" rIns="45718" bIns="45718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pt-BR" sz="16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Helvetica"/>
              </a:rPr>
              <a:t>ÁREA TOTAL: 1,0 HA</a:t>
            </a:r>
            <a:endParaRPr kumimoji="0" lang="pt-BR" sz="16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Helvetica"/>
            </a:endParaRPr>
          </a:p>
        </p:txBody>
      </p:sp>
      <p:sp>
        <p:nvSpPr>
          <p:cNvPr id="27" name="CaixaDeTexto 26"/>
          <p:cNvSpPr txBox="1"/>
          <p:nvPr/>
        </p:nvSpPr>
        <p:spPr>
          <a:xfrm>
            <a:off x="5386575" y="6359768"/>
            <a:ext cx="2960102" cy="33855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8" tIns="45718" rIns="45718" bIns="45718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pt-BR" sz="16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Helvetica"/>
              </a:rPr>
              <a:t>ÁREA REMANEJADA: 0,30 HA</a:t>
            </a:r>
            <a:endParaRPr kumimoji="0" lang="pt-BR" sz="16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Helvetica"/>
            </a:endParaRPr>
          </a:p>
        </p:txBody>
      </p:sp>
      <p:sp>
        <p:nvSpPr>
          <p:cNvPr id="11" name="CaixaDeTexto 10"/>
          <p:cNvSpPr txBox="1"/>
          <p:nvPr/>
        </p:nvSpPr>
        <p:spPr>
          <a:xfrm>
            <a:off x="484340" y="2412008"/>
            <a:ext cx="946730" cy="33855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8" tIns="45718" rIns="45718" bIns="45718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pt-BR" sz="16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Helvetica"/>
              </a:rPr>
              <a:t>Exemplo:</a:t>
            </a:r>
            <a:endParaRPr kumimoji="0" lang="pt-BR" sz="16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Helvetica"/>
            </a:endParaRPr>
          </a:p>
        </p:txBody>
      </p:sp>
      <p:sp>
        <p:nvSpPr>
          <p:cNvPr id="18" name="Seta para a direita 17"/>
          <p:cNvSpPr/>
          <p:nvPr/>
        </p:nvSpPr>
        <p:spPr>
          <a:xfrm>
            <a:off x="4356825" y="4351009"/>
            <a:ext cx="313918" cy="484632"/>
          </a:xfrm>
          <a:prstGeom prst="rightArrow">
            <a:avLst/>
          </a:prstGeom>
          <a:solidFill>
            <a:srgbClr val="FFFFFF"/>
          </a:solidFill>
          <a:ln w="25400" cap="flat">
            <a:solidFill>
              <a:schemeClr val="accent1"/>
            </a:solidFill>
            <a:prstDash val="solid"/>
            <a:round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pt-BR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Helvetica"/>
            </a:endParaRPr>
          </a:p>
        </p:txBody>
      </p:sp>
    </p:spTree>
    <p:extLst>
      <p:ext uri="{BB962C8B-B14F-4D97-AF65-F5344CB8AC3E}">
        <p14:creationId xmlns:p14="http://schemas.microsoft.com/office/powerpoint/2010/main" val="238759943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/>
          <p:nvPr/>
        </p:nvSpPr>
        <p:spPr>
          <a:xfrm>
            <a:off x="540724" y="830542"/>
            <a:ext cx="7926576" cy="517064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45718" tIns="45718" rIns="45718" bIns="45718">
            <a:spAutoFit/>
          </a:bodyPr>
          <a:lstStyle/>
          <a:p>
            <a:pPr algn="just"/>
            <a:r>
              <a:rPr lang="pt-BR" sz="2200" dirty="0"/>
              <a:t>Cada cesta de hortícolas será financiada e discriminada em um único instrumento de crédito, </a:t>
            </a:r>
            <a:r>
              <a:rPr lang="pt-BR" sz="2200" b="1" dirty="0">
                <a:solidFill>
                  <a:srgbClr val="006600"/>
                </a:solidFill>
              </a:rPr>
              <a:t>sem a possibilidade de incluir no remanejamento </a:t>
            </a:r>
            <a:r>
              <a:rPr lang="pt-BR" sz="2200" b="1" u="sng" dirty="0">
                <a:solidFill>
                  <a:srgbClr val="006600"/>
                </a:solidFill>
              </a:rPr>
              <a:t>culturas não financiadas</a:t>
            </a:r>
            <a:r>
              <a:rPr lang="pt-BR" sz="2200" dirty="0"/>
              <a:t>, tampouco reduzir a área total da operação de crédito.</a:t>
            </a:r>
          </a:p>
          <a:p>
            <a:pPr algn="just"/>
            <a:endParaRPr lang="pt-BR" sz="2200" dirty="0"/>
          </a:p>
          <a:p>
            <a:pPr algn="just"/>
            <a:r>
              <a:rPr lang="pt-BR" sz="2200" dirty="0"/>
              <a:t>O valor do crédito, área plantada, insumos e serviços e demais dados relativos a </a:t>
            </a:r>
            <a:r>
              <a:rPr lang="pt-BR" sz="2200" b="1" dirty="0">
                <a:solidFill>
                  <a:srgbClr val="006600"/>
                </a:solidFill>
              </a:rPr>
              <a:t>cada cultura </a:t>
            </a:r>
            <a:r>
              <a:rPr lang="pt-BR" sz="2200" dirty="0"/>
              <a:t>serão discriminados no instrumento de crédito e registrados no </a:t>
            </a:r>
            <a:r>
              <a:rPr lang="pt-BR" sz="2200" dirty="0" err="1"/>
              <a:t>Sicor</a:t>
            </a:r>
            <a:r>
              <a:rPr lang="pt-BR" sz="2200" dirty="0"/>
              <a:t>.</a:t>
            </a:r>
          </a:p>
          <a:p>
            <a:pPr algn="just"/>
            <a:endParaRPr lang="pt-BR" sz="2200" dirty="0"/>
          </a:p>
          <a:p>
            <a:pPr algn="just"/>
            <a:r>
              <a:rPr lang="pt-BR" sz="2200" dirty="0"/>
              <a:t>Admite-se, no mesmo ano agrícola, a liquidação de uma operação e contratação de outra com igual ou diferente composição da cesta de culturas da operação liquidada.</a:t>
            </a:r>
          </a:p>
          <a:p>
            <a:pPr algn="just"/>
            <a:endParaRPr lang="pt-BR" sz="2200" dirty="0" smtClean="0"/>
          </a:p>
          <a:p>
            <a:pPr algn="just"/>
            <a:r>
              <a:rPr lang="pt-BR" sz="2200" dirty="0" smtClean="0"/>
              <a:t>O </a:t>
            </a:r>
            <a:r>
              <a:rPr lang="pt-BR" sz="2200" dirty="0"/>
              <a:t>mapa ou croqui da lavoura deverá definir o local de plantio previsto para o conjunto da cesta de culturas</a:t>
            </a:r>
            <a:r>
              <a:rPr lang="pt-BR" sz="2200" dirty="0" smtClean="0"/>
              <a:t>.</a:t>
            </a:r>
          </a:p>
        </p:txBody>
      </p:sp>
      <p:sp>
        <p:nvSpPr>
          <p:cNvPr id="129" name="Shape 129"/>
          <p:cNvSpPr/>
          <p:nvPr/>
        </p:nvSpPr>
        <p:spPr>
          <a:xfrm>
            <a:off x="5842481" y="188638"/>
            <a:ext cx="3122005" cy="55399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lang="pt-BR" sz="3000" dirty="0" smtClean="0"/>
              <a:t>Cesta de hortícolas</a:t>
            </a:r>
            <a:endParaRPr sz="3000" dirty="0"/>
          </a:p>
        </p:txBody>
      </p:sp>
      <p:sp>
        <p:nvSpPr>
          <p:cNvPr id="7" name="Rectangle 6"/>
          <p:cNvSpPr>
            <a:spLocks noChangeArrowheads="1"/>
          </p:cNvSpPr>
          <p:nvPr/>
        </p:nvSpPr>
        <p:spPr bwMode="auto">
          <a:xfrm>
            <a:off x="2294626" y="1716657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pt-BR"/>
          </a:p>
        </p:txBody>
      </p:sp>
      <p:sp>
        <p:nvSpPr>
          <p:cNvPr id="8" name="Rectangle 12"/>
          <p:cNvSpPr>
            <a:spLocks noChangeArrowheads="1"/>
          </p:cNvSpPr>
          <p:nvPr/>
        </p:nvSpPr>
        <p:spPr bwMode="auto">
          <a:xfrm>
            <a:off x="2294626" y="2173857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03985479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/>
          <p:nvPr/>
        </p:nvSpPr>
        <p:spPr>
          <a:xfrm>
            <a:off x="5842481" y="188638"/>
            <a:ext cx="3122005" cy="55399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lang="pt-BR" sz="3000" dirty="0" smtClean="0"/>
              <a:t>Cesta de hortícolas</a:t>
            </a:r>
            <a:endParaRPr sz="3000" dirty="0"/>
          </a:p>
        </p:txBody>
      </p:sp>
      <p:sp>
        <p:nvSpPr>
          <p:cNvPr id="8" name="Retângulo 7"/>
          <p:cNvSpPr/>
          <p:nvPr/>
        </p:nvSpPr>
        <p:spPr>
          <a:xfrm>
            <a:off x="612475" y="959633"/>
            <a:ext cx="8134710" cy="55399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pt-BR" sz="2200" b="1" dirty="0" smtClean="0">
                <a:solidFill>
                  <a:srgbClr val="006600"/>
                </a:solidFill>
                <a:ea typeface="+mj-ea"/>
                <a:cs typeface="+mj-cs"/>
              </a:rPr>
              <a:t>MCR 16-10-23</a:t>
            </a:r>
            <a:endParaRPr lang="pt-BR" sz="2200" dirty="0" smtClean="0"/>
          </a:p>
          <a:p>
            <a:pPr algn="just"/>
            <a:r>
              <a:rPr lang="pt-BR" sz="2400" dirty="0" smtClean="0"/>
              <a:t>O </a:t>
            </a:r>
            <a:r>
              <a:rPr lang="pt-BR" sz="2400" dirty="0"/>
              <a:t>valor enquadrado de cada cultura será definido com base no valor necessário para produção de um ciclo da respectiva </a:t>
            </a:r>
            <a:r>
              <a:rPr lang="pt-BR" sz="2400" dirty="0" smtClean="0"/>
              <a:t>cultura. </a:t>
            </a:r>
          </a:p>
          <a:p>
            <a:pPr algn="just"/>
            <a:endParaRPr lang="pt-BR" sz="2400" dirty="0"/>
          </a:p>
          <a:p>
            <a:pPr algn="just"/>
            <a:r>
              <a:rPr lang="pt-BR" sz="2400" dirty="0" smtClean="0"/>
              <a:t>A </a:t>
            </a:r>
            <a:r>
              <a:rPr lang="pt-BR" sz="2400" dirty="0"/>
              <a:t>base de cálculo de cobertura de cada cultura será definida multiplicando o valor enquadrado por hectare da cultura pelo respectivo número de hectares plantados, apurado na vistoria de comprovação de </a:t>
            </a:r>
            <a:r>
              <a:rPr lang="pt-BR" sz="2400" dirty="0" smtClean="0"/>
              <a:t>perdas.</a:t>
            </a:r>
          </a:p>
          <a:p>
            <a:pPr algn="just"/>
            <a:endParaRPr lang="pt-BR" sz="2400" dirty="0"/>
          </a:p>
          <a:p>
            <a:pPr algn="just"/>
            <a:r>
              <a:rPr lang="pt-BR" sz="2400" dirty="0" smtClean="0"/>
              <a:t>O </a:t>
            </a:r>
            <a:r>
              <a:rPr lang="pt-BR" sz="2400" dirty="0"/>
              <a:t>valor total de cobertura da cesta, calculado </a:t>
            </a:r>
            <a:r>
              <a:rPr lang="pt-BR" sz="2400" dirty="0" smtClean="0"/>
              <a:t>conforme o parágrafo acima, </a:t>
            </a:r>
            <a:r>
              <a:rPr lang="pt-BR" sz="2400" dirty="0"/>
              <a:t>não poderá exceder o somatório do valor enquadrado dessas culturas no instrumento de </a:t>
            </a:r>
            <a:r>
              <a:rPr lang="pt-BR" sz="2400" dirty="0" smtClean="0"/>
              <a:t>crédito.</a:t>
            </a:r>
            <a:endParaRPr lang="pt-BR" sz="2200" dirty="0" smtClean="0"/>
          </a:p>
          <a:p>
            <a:pPr algn="just"/>
            <a:endParaRPr lang="pt-BR" sz="2200" dirty="0"/>
          </a:p>
          <a:p>
            <a:pPr algn="just"/>
            <a:endParaRPr lang="pt-BR" sz="2200" dirty="0"/>
          </a:p>
        </p:txBody>
      </p:sp>
    </p:spTree>
    <p:extLst>
      <p:ext uri="{BB962C8B-B14F-4D97-AF65-F5344CB8AC3E}">
        <p14:creationId xmlns:p14="http://schemas.microsoft.com/office/powerpoint/2010/main" val="3463448517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/>
          <p:nvPr/>
        </p:nvSpPr>
        <p:spPr>
          <a:xfrm>
            <a:off x="1181972" y="188638"/>
            <a:ext cx="6780057" cy="55399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lang="pt-BR" sz="3000" dirty="0" smtClean="0"/>
              <a:t>Culturas permitidas na cesta de hortícolas</a:t>
            </a:r>
            <a:endParaRPr sz="3000" dirty="0"/>
          </a:p>
        </p:txBody>
      </p:sp>
      <p:sp>
        <p:nvSpPr>
          <p:cNvPr id="4" name="Retângulo 3"/>
          <p:cNvSpPr/>
          <p:nvPr/>
        </p:nvSpPr>
        <p:spPr>
          <a:xfrm>
            <a:off x="6529128" y="952136"/>
            <a:ext cx="2116185" cy="59400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pt-BR" sz="2000" dirty="0"/>
              <a:t>Melão</a:t>
            </a:r>
          </a:p>
          <a:p>
            <a:r>
              <a:rPr lang="pt-BR" sz="2000" dirty="0" smtClean="0"/>
              <a:t>Menta</a:t>
            </a:r>
            <a:endParaRPr lang="pt-BR" sz="2000" dirty="0"/>
          </a:p>
          <a:p>
            <a:r>
              <a:rPr lang="pt-BR" sz="2000" dirty="0"/>
              <a:t>Morango</a:t>
            </a:r>
          </a:p>
          <a:p>
            <a:r>
              <a:rPr lang="pt-BR" sz="2000" dirty="0" smtClean="0"/>
              <a:t>Mostarda</a:t>
            </a:r>
          </a:p>
          <a:p>
            <a:r>
              <a:rPr lang="pt-BR" sz="2000" dirty="0"/>
              <a:t>Nabo</a:t>
            </a:r>
          </a:p>
          <a:p>
            <a:r>
              <a:rPr lang="pt-BR" sz="2000" dirty="0"/>
              <a:t>Pepino</a:t>
            </a:r>
          </a:p>
          <a:p>
            <a:r>
              <a:rPr lang="pt-BR" sz="2000" dirty="0"/>
              <a:t>Pimenta</a:t>
            </a:r>
          </a:p>
          <a:p>
            <a:r>
              <a:rPr lang="pt-BR" sz="2000" dirty="0"/>
              <a:t>Pimentão</a:t>
            </a:r>
          </a:p>
          <a:p>
            <a:r>
              <a:rPr lang="pt-BR" sz="2000" dirty="0"/>
              <a:t>Quiabo</a:t>
            </a:r>
          </a:p>
          <a:p>
            <a:r>
              <a:rPr lang="pt-BR" sz="2000" dirty="0"/>
              <a:t>Rabanete Repolho</a:t>
            </a:r>
          </a:p>
          <a:p>
            <a:r>
              <a:rPr lang="pt-BR" sz="2000" dirty="0"/>
              <a:t>Rúcula</a:t>
            </a:r>
          </a:p>
          <a:p>
            <a:r>
              <a:rPr lang="pt-BR" sz="2000" dirty="0"/>
              <a:t>Salsa</a:t>
            </a:r>
          </a:p>
          <a:p>
            <a:r>
              <a:rPr lang="pt-BR" sz="2000" dirty="0"/>
              <a:t>Serralha</a:t>
            </a:r>
          </a:p>
          <a:p>
            <a:r>
              <a:rPr lang="pt-BR" sz="2000" dirty="0"/>
              <a:t>Taioba</a:t>
            </a:r>
          </a:p>
          <a:p>
            <a:r>
              <a:rPr lang="pt-BR" sz="2000" dirty="0"/>
              <a:t>Tomate Cereja</a:t>
            </a:r>
          </a:p>
          <a:p>
            <a:r>
              <a:rPr lang="pt-BR" sz="2000" dirty="0"/>
              <a:t>Vagem</a:t>
            </a:r>
          </a:p>
          <a:p>
            <a:endParaRPr lang="pt-BR" sz="2000" dirty="0"/>
          </a:p>
          <a:p>
            <a:endParaRPr lang="pt-BR" sz="2000" dirty="0"/>
          </a:p>
        </p:txBody>
      </p:sp>
      <p:sp>
        <p:nvSpPr>
          <p:cNvPr id="5" name="Retângulo 4"/>
          <p:cNvSpPr/>
          <p:nvPr/>
        </p:nvSpPr>
        <p:spPr>
          <a:xfrm>
            <a:off x="3044142" y="952136"/>
            <a:ext cx="3484986" cy="59400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pt-BR" sz="2000" dirty="0" smtClean="0"/>
              <a:t>Cenoura</a:t>
            </a:r>
            <a:endParaRPr lang="pt-BR" sz="2000" dirty="0"/>
          </a:p>
          <a:p>
            <a:r>
              <a:rPr lang="pt-BR" sz="2000" dirty="0" smtClean="0"/>
              <a:t>Chicória</a:t>
            </a:r>
            <a:endParaRPr lang="pt-BR" sz="2000" dirty="0"/>
          </a:p>
          <a:p>
            <a:r>
              <a:rPr lang="pt-BR" sz="2000" dirty="0"/>
              <a:t>Chuchu</a:t>
            </a:r>
          </a:p>
          <a:p>
            <a:r>
              <a:rPr lang="pt-BR" sz="2000" dirty="0"/>
              <a:t>Coentro</a:t>
            </a:r>
          </a:p>
          <a:p>
            <a:r>
              <a:rPr lang="pt-BR" sz="2000" dirty="0"/>
              <a:t>Couve</a:t>
            </a:r>
          </a:p>
          <a:p>
            <a:r>
              <a:rPr lang="pt-BR" sz="2000" dirty="0"/>
              <a:t>Couve-Flor</a:t>
            </a:r>
          </a:p>
          <a:p>
            <a:r>
              <a:rPr lang="pt-BR" sz="2000" dirty="0"/>
              <a:t>Ervilha (Vagem Verde)</a:t>
            </a:r>
          </a:p>
          <a:p>
            <a:r>
              <a:rPr lang="pt-BR" sz="2000" dirty="0" smtClean="0"/>
              <a:t>Escarola</a:t>
            </a:r>
          </a:p>
          <a:p>
            <a:r>
              <a:rPr lang="pt-BR" sz="2000" dirty="0"/>
              <a:t>Espinafre</a:t>
            </a:r>
          </a:p>
          <a:p>
            <a:r>
              <a:rPr lang="pt-BR" sz="2000" dirty="0"/>
              <a:t>Feijão Caupi (Vagem verde)</a:t>
            </a:r>
          </a:p>
          <a:p>
            <a:r>
              <a:rPr lang="pt-BR" sz="2000" dirty="0"/>
              <a:t>Hortelã</a:t>
            </a:r>
          </a:p>
          <a:p>
            <a:r>
              <a:rPr lang="pt-BR" sz="2000" dirty="0"/>
              <a:t>Inhame </a:t>
            </a:r>
          </a:p>
          <a:p>
            <a:r>
              <a:rPr lang="pt-BR" sz="2000" dirty="0"/>
              <a:t>Jiló</a:t>
            </a:r>
          </a:p>
          <a:p>
            <a:r>
              <a:rPr lang="pt-BR" sz="2000" dirty="0"/>
              <a:t>Manjericão</a:t>
            </a:r>
          </a:p>
          <a:p>
            <a:r>
              <a:rPr lang="pt-BR" sz="2000" dirty="0"/>
              <a:t>Maxixe</a:t>
            </a:r>
          </a:p>
          <a:p>
            <a:r>
              <a:rPr lang="pt-BR" sz="2000" dirty="0" smtClean="0"/>
              <a:t>Melancia</a:t>
            </a:r>
          </a:p>
          <a:p>
            <a:endParaRPr lang="pt-BR" sz="2000" dirty="0"/>
          </a:p>
          <a:p>
            <a:endParaRPr lang="pt-BR" sz="2000" dirty="0"/>
          </a:p>
          <a:p>
            <a:endParaRPr lang="pt-BR" sz="2000" dirty="0"/>
          </a:p>
        </p:txBody>
      </p:sp>
      <p:sp>
        <p:nvSpPr>
          <p:cNvPr id="6" name="Retângulo 5"/>
          <p:cNvSpPr/>
          <p:nvPr/>
        </p:nvSpPr>
        <p:spPr>
          <a:xfrm>
            <a:off x="573851" y="952136"/>
            <a:ext cx="2470291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pt-BR" sz="2000" dirty="0"/>
              <a:t>Abóbora-Moranga</a:t>
            </a:r>
          </a:p>
          <a:p>
            <a:r>
              <a:rPr lang="pt-BR" sz="2000" dirty="0"/>
              <a:t>Abobrinha</a:t>
            </a:r>
          </a:p>
          <a:p>
            <a:r>
              <a:rPr lang="pt-BR" sz="2000" dirty="0"/>
              <a:t>Açafrão</a:t>
            </a:r>
          </a:p>
          <a:p>
            <a:r>
              <a:rPr lang="pt-BR" sz="2000" dirty="0"/>
              <a:t>Acelga</a:t>
            </a:r>
          </a:p>
          <a:p>
            <a:r>
              <a:rPr lang="pt-BR" sz="2000" dirty="0"/>
              <a:t>Agrião</a:t>
            </a:r>
          </a:p>
          <a:p>
            <a:r>
              <a:rPr lang="pt-BR" sz="2000" dirty="0"/>
              <a:t>Aipo</a:t>
            </a:r>
          </a:p>
          <a:p>
            <a:r>
              <a:rPr lang="pt-BR" sz="2000" dirty="0"/>
              <a:t>Alface</a:t>
            </a:r>
          </a:p>
          <a:p>
            <a:r>
              <a:rPr lang="pt-BR" sz="2000" dirty="0"/>
              <a:t>Alho</a:t>
            </a:r>
          </a:p>
          <a:p>
            <a:r>
              <a:rPr lang="pt-BR" sz="2000" dirty="0"/>
              <a:t>Alho Poró</a:t>
            </a:r>
          </a:p>
          <a:p>
            <a:r>
              <a:rPr lang="pt-BR" sz="2000" dirty="0"/>
              <a:t>Almeirão</a:t>
            </a:r>
          </a:p>
          <a:p>
            <a:r>
              <a:rPr lang="pt-BR" sz="2000" dirty="0"/>
              <a:t>Aspargo</a:t>
            </a:r>
          </a:p>
          <a:p>
            <a:r>
              <a:rPr lang="pt-BR" sz="2000" dirty="0" smtClean="0"/>
              <a:t>Batata-Doce</a:t>
            </a:r>
          </a:p>
          <a:p>
            <a:r>
              <a:rPr lang="pt-BR" sz="2000" dirty="0"/>
              <a:t>Berinjela</a:t>
            </a:r>
          </a:p>
          <a:p>
            <a:r>
              <a:rPr lang="pt-BR" sz="2000" dirty="0"/>
              <a:t>Beterraba</a:t>
            </a:r>
          </a:p>
          <a:p>
            <a:r>
              <a:rPr lang="pt-BR" sz="2000" dirty="0"/>
              <a:t>Brócolis</a:t>
            </a:r>
          </a:p>
          <a:p>
            <a:r>
              <a:rPr lang="pt-BR" sz="2000" dirty="0"/>
              <a:t>Cebolinha Verde</a:t>
            </a:r>
          </a:p>
          <a:p>
            <a:endParaRPr lang="pt-BR" sz="2000" dirty="0"/>
          </a:p>
        </p:txBody>
      </p:sp>
    </p:spTree>
    <p:extLst>
      <p:ext uri="{BB962C8B-B14F-4D97-AF65-F5344CB8AC3E}">
        <p14:creationId xmlns:p14="http://schemas.microsoft.com/office/powerpoint/2010/main" val="2512392558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Shape 202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sp>
        <p:nvSpPr>
          <p:cNvPr id="203" name="Shape 203"/>
          <p:cNvSpPr/>
          <p:nvPr/>
        </p:nvSpPr>
        <p:spPr>
          <a:xfrm>
            <a:off x="4334438" y="462191"/>
            <a:ext cx="3809099" cy="6135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0074" tIns="40074" rIns="40074" bIns="40074">
            <a:spAutoFit/>
          </a:bodyPr>
          <a:lstStyle>
            <a:lvl1pPr>
              <a:defRPr b="1">
                <a:solidFill>
                  <a:srgbClr val="FFFFFF"/>
                </a:solidFill>
                <a:latin typeface="+mj-lt"/>
                <a:ea typeface="+mj-ea"/>
                <a:cs typeface="+mj-cs"/>
                <a:sym typeface="Calibri"/>
              </a:defRPr>
            </a:lvl1pPr>
          </a:lstStyle>
          <a:p>
            <a:r>
              <a:t>SEGURO DA AGRICULTURA FAMILIAR</a:t>
            </a:r>
          </a:p>
        </p:txBody>
      </p:sp>
      <p:sp>
        <p:nvSpPr>
          <p:cNvPr id="204" name="Shape 204"/>
          <p:cNvSpPr/>
          <p:nvPr/>
        </p:nvSpPr>
        <p:spPr>
          <a:xfrm>
            <a:off x="2286000" y="3054437"/>
            <a:ext cx="4572000" cy="3073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8" tIns="45718" rIns="45718" bIns="45718">
            <a:spAutoFit/>
          </a:bodyPr>
          <a:lstStyle>
            <a:lvl1pPr algn="just">
              <a:defRPr sz="15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lvl1pPr>
          </a:lstStyle>
          <a:p>
            <a:r>
              <a:t>ONDE OBTER MAIS INFORMAÇÕES </a:t>
            </a:r>
          </a:p>
        </p:txBody>
      </p:sp>
      <p:graphicFrame>
        <p:nvGraphicFramePr>
          <p:cNvPr id="205" name="Table 205"/>
          <p:cNvGraphicFramePr/>
          <p:nvPr>
            <p:extLst>
              <p:ext uri="{D42A27DB-BD31-4B8C-83A1-F6EECF244321}">
                <p14:modId xmlns:p14="http://schemas.microsoft.com/office/powerpoint/2010/main" val="871703977"/>
              </p:ext>
            </p:extLst>
          </p:nvPr>
        </p:nvGraphicFramePr>
        <p:xfrm>
          <a:off x="1935558" y="2852933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Órgãos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Públicos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de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Assistência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Técnica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Rural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06" name="Table 206"/>
          <p:cNvGraphicFramePr/>
          <p:nvPr>
            <p:extLst>
              <p:ext uri="{D42A27DB-BD31-4B8C-83A1-F6EECF244321}">
                <p14:modId xmlns:p14="http://schemas.microsoft.com/office/powerpoint/2010/main" val="411282005"/>
              </p:ext>
            </p:extLst>
          </p:nvPr>
        </p:nvGraphicFramePr>
        <p:xfrm>
          <a:off x="1935558" y="3284292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Secretaria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de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Agricultura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do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Município</a:t>
                      </a:r>
                      <a:endParaRPr sz="1500" b="1" dirty="0">
                        <a:solidFill>
                          <a:srgbClr val="403152"/>
                        </a:solidFill>
                      </a:endParaRP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07" name="Table 207"/>
          <p:cNvGraphicFramePr/>
          <p:nvPr>
            <p:extLst>
              <p:ext uri="{D42A27DB-BD31-4B8C-83A1-F6EECF244321}">
                <p14:modId xmlns:p14="http://schemas.microsoft.com/office/powerpoint/2010/main" val="177276742"/>
              </p:ext>
            </p:extLst>
          </p:nvPr>
        </p:nvGraphicFramePr>
        <p:xfrm>
          <a:off x="1935558" y="3716339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Sindicatos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,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associações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e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cooperativas</a:t>
                      </a:r>
                      <a:endParaRPr sz="1500" b="1" dirty="0">
                        <a:solidFill>
                          <a:srgbClr val="403152"/>
                        </a:solidFill>
                      </a:endParaRP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08" name="Table 208"/>
          <p:cNvGraphicFramePr/>
          <p:nvPr>
            <p:extLst>
              <p:ext uri="{D42A27DB-BD31-4B8C-83A1-F6EECF244321}">
                <p14:modId xmlns:p14="http://schemas.microsoft.com/office/powerpoint/2010/main" val="4263942049"/>
              </p:ext>
            </p:extLst>
          </p:nvPr>
        </p:nvGraphicFramePr>
        <p:xfrm>
          <a:off x="1935558" y="4148387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Agências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dos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bancos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que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operam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o SEAF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09" name="Table 209"/>
          <p:cNvGraphicFramePr/>
          <p:nvPr>
            <p:extLst>
              <p:ext uri="{D42A27DB-BD31-4B8C-83A1-F6EECF244321}">
                <p14:modId xmlns:p14="http://schemas.microsoft.com/office/powerpoint/2010/main" val="110163216"/>
              </p:ext>
            </p:extLst>
          </p:nvPr>
        </p:nvGraphicFramePr>
        <p:xfrm>
          <a:off x="1935558" y="4581128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500" b="1">
                          <a:solidFill>
                            <a:srgbClr val="403152"/>
                          </a:solidFill>
                        </a:defRPr>
                      </a:pPr>
                      <a:r>
                        <a:rPr dirty="0" err="1"/>
                        <a:t>Veja</a:t>
                      </a:r>
                      <a:r>
                        <a:rPr dirty="0"/>
                        <a:t> a </a:t>
                      </a:r>
                      <a:r>
                        <a:rPr dirty="0" err="1"/>
                        <a:t>página</a:t>
                      </a:r>
                      <a:r>
                        <a:rPr dirty="0"/>
                        <a:t> do SEAF no site do MDA</a:t>
                      </a:r>
                      <a:r>
                        <a:rPr dirty="0" smtClean="0"/>
                        <a:t>:</a:t>
                      </a:r>
                      <a:endParaRPr sz="1400" u="sng" dirty="0">
                        <a:solidFill>
                          <a:srgbClr val="0000FF"/>
                        </a:solidFill>
                        <a:uFill>
                          <a:solidFill>
                            <a:srgbClr val="0000FF"/>
                          </a:solidFill>
                        </a:uFill>
                        <a:hlinkClick r:id="rId2"/>
                      </a:endParaRP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0" name="Table 210"/>
          <p:cNvGraphicFramePr/>
          <p:nvPr>
            <p:extLst>
              <p:ext uri="{D42A27DB-BD31-4B8C-83A1-F6EECF244321}">
                <p14:modId xmlns:p14="http://schemas.microsoft.com/office/powerpoint/2010/main" val="2829451659"/>
              </p:ext>
            </p:extLst>
          </p:nvPr>
        </p:nvGraphicFramePr>
        <p:xfrm>
          <a:off x="1935558" y="5013176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marL="0" marR="0" indent="0" algn="ctr" defTabSz="914400" rtl="0" latinLnBrk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 sz="1500" b="1">
                          <a:solidFill>
                            <a:srgbClr val="403152"/>
                          </a:solidFill>
                        </a:defRPr>
                      </a:pP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E-mail </a:t>
                      </a:r>
                      <a:r>
                        <a:rPr sz="1400" b="1" i="0" u="sng" strike="noStrike" cap="none" spc="0" baseline="0" dirty="0">
                          <a:ln>
                            <a:noFill/>
                          </a:ln>
                          <a:solidFill>
                            <a:srgbClr val="0000FF"/>
                          </a:solidFill>
                          <a:uFill>
                            <a:solidFill>
                              <a:srgbClr val="0000FF"/>
                            </a:solidFill>
                          </a:uFill>
                          <a:latin typeface="+mj-lt"/>
                          <a:ea typeface="+mj-ea"/>
                          <a:cs typeface="+mj-cs"/>
                          <a:sym typeface="Calibri"/>
                        </a:rPr>
                        <a:t>seaf@mda.gov.br 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1" name="Table 211"/>
          <p:cNvGraphicFramePr/>
          <p:nvPr>
            <p:extLst>
              <p:ext uri="{D42A27DB-BD31-4B8C-83A1-F6EECF244321}">
                <p14:modId xmlns:p14="http://schemas.microsoft.com/office/powerpoint/2010/main" val="3239167612"/>
              </p:ext>
            </p:extLst>
          </p:nvPr>
        </p:nvGraphicFramePr>
        <p:xfrm>
          <a:off x="1935558" y="5444532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Fone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(61) 2020-0895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2" name="Table 212"/>
          <p:cNvGraphicFramePr/>
          <p:nvPr>
            <p:extLst>
              <p:ext uri="{D42A27DB-BD31-4B8C-83A1-F6EECF244321}">
                <p14:modId xmlns:p14="http://schemas.microsoft.com/office/powerpoint/2010/main" val="3650551280"/>
              </p:ext>
            </p:extLst>
          </p:nvPr>
        </p:nvGraphicFramePr>
        <p:xfrm>
          <a:off x="1935558" y="2420196"/>
          <a:ext cx="5272880" cy="45720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2000" b="1" dirty="0">
                          <a:solidFill>
                            <a:srgbClr val="006600"/>
                          </a:solidFill>
                        </a:rPr>
                        <a:t>ONDE OBTER MAIS </a:t>
                      </a:r>
                      <a:r>
                        <a:rPr sz="2000" b="1" dirty="0" smtClean="0">
                          <a:solidFill>
                            <a:srgbClr val="006600"/>
                          </a:solidFill>
                        </a:rPr>
                        <a:t>INFORMAÇÕES</a:t>
                      </a:r>
                      <a:r>
                        <a:rPr lang="pt-BR" sz="2000" b="1" dirty="0" smtClean="0">
                          <a:solidFill>
                            <a:srgbClr val="006600"/>
                          </a:solidFill>
                        </a:rPr>
                        <a:t>:</a:t>
                      </a:r>
                      <a:endParaRPr sz="2000" b="1" dirty="0">
                        <a:solidFill>
                          <a:srgbClr val="006600"/>
                        </a:solidFill>
                      </a:endParaRP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C3D69B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3" name="Table 213"/>
          <p:cNvGraphicFramePr/>
          <p:nvPr>
            <p:extLst>
              <p:ext uri="{D42A27DB-BD31-4B8C-83A1-F6EECF244321}">
                <p14:modId xmlns:p14="http://schemas.microsoft.com/office/powerpoint/2010/main" val="2891054873"/>
              </p:ext>
            </p:extLst>
          </p:nvPr>
        </p:nvGraphicFramePr>
        <p:xfrm>
          <a:off x="1935558" y="1333184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CUIDADOS PARA NÃO PERDER A COBERTURA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4" name="Table 214"/>
          <p:cNvGraphicFramePr/>
          <p:nvPr>
            <p:extLst>
              <p:ext uri="{D42A27DB-BD31-4B8C-83A1-F6EECF244321}">
                <p14:modId xmlns:p14="http://schemas.microsoft.com/office/powerpoint/2010/main" val="1910654040"/>
              </p:ext>
            </p:extLst>
          </p:nvPr>
        </p:nvGraphicFramePr>
        <p:xfrm>
          <a:off x="1935558" y="1831234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COMO COLETAR AMOSTRA PARA ANÁLISE DE SOLO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5" name="Table 215"/>
          <p:cNvGraphicFramePr/>
          <p:nvPr>
            <p:extLst>
              <p:ext uri="{D42A27DB-BD31-4B8C-83A1-F6EECF244321}">
                <p14:modId xmlns:p14="http://schemas.microsoft.com/office/powerpoint/2010/main" val="4051897346"/>
              </p:ext>
            </p:extLst>
          </p:nvPr>
        </p:nvGraphicFramePr>
        <p:xfrm>
          <a:off x="1935558" y="406615"/>
          <a:ext cx="5272880" cy="91440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marL="0" marR="0" indent="0" algn="ctr" defTabSz="914400" rtl="0" latinLnBrk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 sz="1800"/>
                      </a:pPr>
                      <a:r>
                        <a:rPr sz="2000" b="1" i="0" u="none" strike="noStrike" cap="none" spc="0" baseline="0" dirty="0">
                          <a:ln>
                            <a:noFill/>
                          </a:ln>
                          <a:solidFill>
                            <a:srgbClr val="006600"/>
                          </a:solidFill>
                          <a:uFillTx/>
                          <a:latin typeface="+mj-lt"/>
                          <a:ea typeface="+mj-ea"/>
                          <a:cs typeface="+mj-cs"/>
                          <a:sym typeface="Calibri"/>
                        </a:rPr>
                        <a:t>VEJA TAMBÉM NA PÁGINA DO </a:t>
                      </a:r>
                      <a:r>
                        <a:rPr sz="2000" b="1" i="0" u="none" strike="noStrike" cap="none" spc="0" baseline="0" dirty="0" smtClean="0">
                          <a:ln>
                            <a:noFill/>
                          </a:ln>
                          <a:solidFill>
                            <a:srgbClr val="006600"/>
                          </a:solidFill>
                          <a:uFillTx/>
                          <a:latin typeface="+mj-lt"/>
                          <a:ea typeface="+mj-ea"/>
                          <a:cs typeface="+mj-cs"/>
                          <a:sym typeface="Calibri"/>
                        </a:rPr>
                        <a:t>SEAF</a:t>
                      </a:r>
                      <a:r>
                        <a:rPr lang="pt-BR" sz="2000" b="1" i="0" u="none" strike="noStrike" cap="none" spc="0" baseline="0" dirty="0" smtClean="0">
                          <a:ln>
                            <a:noFill/>
                          </a:ln>
                          <a:solidFill>
                            <a:srgbClr val="006600"/>
                          </a:solidFill>
                          <a:uFillTx/>
                          <a:latin typeface="+mj-lt"/>
                          <a:ea typeface="+mj-ea"/>
                          <a:cs typeface="+mj-cs"/>
                          <a:sym typeface="Calibri"/>
                        </a:rPr>
                        <a:t>:</a:t>
                      </a:r>
                    </a:p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lang="pt-BR" sz="2000" b="1" u="sng" dirty="0" smtClean="0">
                          <a:solidFill>
                            <a:srgbClr val="0000FF"/>
                          </a:solidFill>
                          <a:uFill>
                            <a:solidFill>
                              <a:srgbClr val="0000FF"/>
                            </a:solidFill>
                          </a:uFill>
                          <a:hlinkClick r:id="rId2"/>
                        </a:rPr>
                        <a:t>www.mda.gov.br</a:t>
                      </a:r>
                      <a:endParaRPr sz="2000" b="1" dirty="0">
                        <a:solidFill>
                          <a:srgbClr val="FF0000"/>
                        </a:solidFill>
                      </a:endParaRP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C3D69B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 spd="slow"/>
</p:sld>
</file>

<file path=ppt/theme/theme1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Tema do Offic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Tema do Offic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3951</TotalTime>
  <Words>449</Words>
  <Application>Microsoft Office PowerPoint</Application>
  <PresentationFormat>Apresentação na tela (4:3)</PresentationFormat>
  <Paragraphs>114</Paragraphs>
  <Slides>6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6</vt:i4>
      </vt:variant>
    </vt:vector>
  </HeadingPairs>
  <TitlesOfParts>
    <vt:vector size="12" baseType="lpstr">
      <vt:lpstr>Arial</vt:lpstr>
      <vt:lpstr>Calibri</vt:lpstr>
      <vt:lpstr>Helvetica</vt:lpstr>
      <vt:lpstr>Times New Roman</vt:lpstr>
      <vt:lpstr>Verdana</vt:lpstr>
      <vt:lpstr>Tema do Office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Eline Amorim Xavier</dc:creator>
  <cp:lastModifiedBy>Wanderson Henrique de Couto</cp:lastModifiedBy>
  <cp:revision>80</cp:revision>
  <dcterms:modified xsi:type="dcterms:W3CDTF">2017-08-04T17:13:09Z</dcterms:modified>
</cp:coreProperties>
</file>