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6"/>
  </p:handoutMasterIdLst>
  <p:sldIdLst>
    <p:sldId id="287" r:id="rId2"/>
    <p:sldId id="301" r:id="rId3"/>
    <p:sldId id="299" r:id="rId4"/>
    <p:sldId id="288" r:id="rId5"/>
    <p:sldId id="290" r:id="rId6"/>
    <p:sldId id="291" r:id="rId7"/>
    <p:sldId id="292" r:id="rId8"/>
    <p:sldId id="293" r:id="rId9"/>
    <p:sldId id="294" r:id="rId10"/>
    <p:sldId id="295" r:id="rId11"/>
    <p:sldId id="296" r:id="rId12"/>
    <p:sldId id="297" r:id="rId13"/>
    <p:sldId id="298" r:id="rId14"/>
    <p:sldId id="300" r:id="rId15"/>
  </p:sldIdLst>
  <p:sldSz cx="12192000" cy="6858000"/>
  <p:notesSz cx="6788150" cy="9923463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413" autoAdjust="0"/>
    <p:restoredTop sz="94660" autoAdjust="0"/>
  </p:normalViewPr>
  <p:slideViewPr>
    <p:cSldViewPr snapToGrid="0">
      <p:cViewPr varScale="1">
        <p:scale>
          <a:sx n="43" d="100"/>
          <a:sy n="43" d="100"/>
        </p:scale>
        <p:origin x="-264" y="-10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1532" cy="49789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45047" y="0"/>
            <a:ext cx="2941532" cy="49789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1D006B-84B5-4907-972F-9D2C0C13A092}" type="datetimeFigureOut">
              <a:rPr lang="pt-BR" smtClean="0"/>
              <a:pPr/>
              <a:t>07/08/2017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9425568"/>
            <a:ext cx="2941532" cy="4978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45047" y="9425568"/>
            <a:ext cx="2941532" cy="4978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C6CE9C-7F23-44FA-B253-83026F2EC9B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="" xmlns:p14="http://schemas.microsoft.com/office/powerpoint/2010/main" val="40167096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ítulo 8"/>
          <p:cNvSpPr>
            <a:spLocks noGrp="1"/>
          </p:cNvSpPr>
          <p:nvPr>
            <p:ph type="subTitle" idx="1"/>
          </p:nvPr>
        </p:nvSpPr>
        <p:spPr>
          <a:xfrm>
            <a:off x="609600" y="3699804"/>
            <a:ext cx="110744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28" name="Título 27"/>
          <p:cNvSpPr>
            <a:spLocks noGrp="1"/>
          </p:cNvSpPr>
          <p:nvPr>
            <p:ph type="ctrTitle"/>
          </p:nvPr>
        </p:nvSpPr>
        <p:spPr>
          <a:xfrm>
            <a:off x="609600" y="1433732"/>
            <a:ext cx="110744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cxnSp>
        <p:nvCxnSpPr>
          <p:cNvPr id="8" name="Conector reto 7"/>
          <p:cNvCxnSpPr/>
          <p:nvPr/>
        </p:nvCxnSpPr>
        <p:spPr>
          <a:xfrm>
            <a:off x="1951501" y="3550126"/>
            <a:ext cx="39624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to 12"/>
          <p:cNvCxnSpPr/>
          <p:nvPr/>
        </p:nvCxnSpPr>
        <p:spPr>
          <a:xfrm>
            <a:off x="6278099" y="3550126"/>
            <a:ext cx="39624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Elipse 13"/>
          <p:cNvSpPr/>
          <p:nvPr/>
        </p:nvSpPr>
        <p:spPr>
          <a:xfrm>
            <a:off x="6053797" y="3526302"/>
            <a:ext cx="6096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spaço Reservado para Data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5ADAB-963B-4565-97E8-A7E0B2DAB18E}" type="datetimeFigureOut">
              <a:rPr lang="pt-BR" smtClean="0"/>
              <a:pPr/>
              <a:t>07/08/2017</a:t>
            </a:fld>
            <a:endParaRPr lang="pt-BR"/>
          </a:p>
        </p:txBody>
      </p:sp>
      <p:sp>
        <p:nvSpPr>
          <p:cNvPr id="16" name="Espaço Reservado para Número de Slide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1197B99-C9D0-4752-B534-F42E44CF6207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7" name="Espaço Reservado para Rodapé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5ADAB-963B-4565-97E8-A7E0B2DAB18E}" type="datetimeFigureOut">
              <a:rPr lang="pt-BR" smtClean="0"/>
              <a:pPr/>
              <a:t>07/08/2017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97B99-C9D0-4752-B534-F42E44CF6207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5ADAB-963B-4565-97E8-A7E0B2DAB18E}" type="datetimeFigureOut">
              <a:rPr lang="pt-BR" smtClean="0"/>
              <a:pPr/>
              <a:t>07/08/2017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97B99-C9D0-4752-B534-F42E44CF6207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ço Reservado para Conteúdo 8"/>
          <p:cNvSpPr>
            <a:spLocks noGrp="1"/>
          </p:cNvSpPr>
          <p:nvPr>
            <p:ph idx="1"/>
          </p:nvPr>
        </p:nvSpPr>
        <p:spPr>
          <a:xfrm>
            <a:off x="609600" y="1524000"/>
            <a:ext cx="10972800" cy="45720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4" name="Espaço Reservado para Data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2C5ADAB-963B-4565-97E8-A7E0B2DAB18E}" type="datetimeFigureOut">
              <a:rPr lang="pt-BR" smtClean="0"/>
              <a:pPr/>
              <a:t>07/08/2017</a:t>
            </a:fld>
            <a:endParaRPr lang="pt-BR"/>
          </a:p>
        </p:txBody>
      </p:sp>
      <p:sp>
        <p:nvSpPr>
          <p:cNvPr id="15" name="Espaço Reservado para Número de Slide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51197B99-C9D0-4752-B534-F42E44CF6207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6" name="Espaço Reservado para Rodapé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17" name="Título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5ADAB-963B-4565-97E8-A7E0B2DAB18E}" type="datetimeFigureOut">
              <a:rPr lang="pt-BR" smtClean="0"/>
              <a:pPr/>
              <a:t>07/08/2017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97B99-C9D0-4752-B534-F42E44CF6207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400" y="3505200"/>
            <a:ext cx="105664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914400" y="4958864"/>
            <a:ext cx="105664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cxnSp>
        <p:nvCxnSpPr>
          <p:cNvPr id="7" name="Conector reto 6"/>
          <p:cNvCxnSpPr/>
          <p:nvPr/>
        </p:nvCxnSpPr>
        <p:spPr>
          <a:xfrm>
            <a:off x="914400" y="4916993"/>
            <a:ext cx="105664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5ADAB-963B-4565-97E8-A7E0B2DAB18E}" type="datetimeFigureOut">
              <a:rPr lang="pt-BR" smtClean="0"/>
              <a:pPr/>
              <a:t>07/08/2017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97B99-C9D0-4752-B534-F42E44CF6207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11" name="Espaço Reservado para Conteúdo 10"/>
          <p:cNvSpPr>
            <a:spLocks noGrp="1"/>
          </p:cNvSpPr>
          <p:nvPr>
            <p:ph sz="half" idx="1"/>
          </p:nvPr>
        </p:nvSpPr>
        <p:spPr>
          <a:xfrm>
            <a:off x="609600" y="1524000"/>
            <a:ext cx="5413248" cy="45720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3" name="Espaço Reservado para Conteúdo 12"/>
          <p:cNvSpPr>
            <a:spLocks noGrp="1"/>
          </p:cNvSpPr>
          <p:nvPr>
            <p:ph sz="half" idx="2"/>
          </p:nvPr>
        </p:nvSpPr>
        <p:spPr>
          <a:xfrm>
            <a:off x="6197600" y="1524000"/>
            <a:ext cx="5413248" cy="45720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97B99-C9D0-4752-B534-F42E44CF6207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5ADAB-963B-4565-97E8-A7E0B2DAB18E}" type="datetimeFigureOut">
              <a:rPr lang="pt-BR" smtClean="0"/>
              <a:pPr/>
              <a:t>07/08/2017</a:t>
            </a:fld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09600" y="1399593"/>
            <a:ext cx="5386917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sp>
        <p:nvSpPr>
          <p:cNvPr id="32" name="Espaço Reservado para Conteúdo 31"/>
          <p:cNvSpPr>
            <a:spLocks noGrp="1"/>
          </p:cNvSpPr>
          <p:nvPr>
            <p:ph sz="half" idx="2"/>
          </p:nvPr>
        </p:nvSpPr>
        <p:spPr>
          <a:xfrm>
            <a:off x="609600" y="2201896"/>
            <a:ext cx="5384800" cy="3913632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34" name="Espaço Reservado para Conteúdo 33"/>
          <p:cNvSpPr>
            <a:spLocks noGrp="1"/>
          </p:cNvSpPr>
          <p:nvPr>
            <p:ph sz="quarter" idx="4"/>
          </p:nvPr>
        </p:nvSpPr>
        <p:spPr>
          <a:xfrm>
            <a:off x="6199717" y="2201896"/>
            <a:ext cx="5384800" cy="3913632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155448"/>
            <a:ext cx="109728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12" name="Espaço Reservado para Texto 11"/>
          <p:cNvSpPr>
            <a:spLocks noGrp="1"/>
          </p:cNvSpPr>
          <p:nvPr>
            <p:ph type="body" idx="3"/>
          </p:nvPr>
        </p:nvSpPr>
        <p:spPr>
          <a:xfrm>
            <a:off x="6197600" y="1399593"/>
            <a:ext cx="5386917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cxnSp>
        <p:nvCxnSpPr>
          <p:cNvPr id="10" name="Conector reto 9"/>
          <p:cNvCxnSpPr/>
          <p:nvPr/>
        </p:nvCxnSpPr>
        <p:spPr>
          <a:xfrm>
            <a:off x="750593" y="2180219"/>
            <a:ext cx="499872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to 16"/>
          <p:cNvCxnSpPr/>
          <p:nvPr/>
        </p:nvCxnSpPr>
        <p:spPr>
          <a:xfrm>
            <a:off x="6339840" y="2180219"/>
            <a:ext cx="499872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5ADAB-963B-4565-97E8-A7E0B2DAB18E}" type="datetimeFigureOut">
              <a:rPr lang="pt-BR" smtClean="0"/>
              <a:pPr/>
              <a:t>07/08/2017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97B99-C9D0-4752-B534-F42E44CF6207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5ADAB-963B-4565-97E8-A7E0B2DAB18E}" type="datetimeFigureOut">
              <a:rPr lang="pt-BR" smtClean="0"/>
              <a:pPr/>
              <a:t>07/08/2017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97B99-C9D0-4752-B534-F42E44CF6207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Espaço Reservado para Conteúdo 28"/>
          <p:cNvSpPr>
            <a:spLocks noGrp="1"/>
          </p:cNvSpPr>
          <p:nvPr>
            <p:ph sz="quarter" idx="1"/>
          </p:nvPr>
        </p:nvSpPr>
        <p:spPr>
          <a:xfrm>
            <a:off x="609600" y="457200"/>
            <a:ext cx="8331200" cy="57150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9042400" y="1600200"/>
            <a:ext cx="2645664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sp>
        <p:nvSpPr>
          <p:cNvPr id="31" name="Título 30"/>
          <p:cNvSpPr>
            <a:spLocks noGrp="1"/>
          </p:cNvSpPr>
          <p:nvPr>
            <p:ph type="title"/>
          </p:nvPr>
        </p:nvSpPr>
        <p:spPr>
          <a:xfrm>
            <a:off x="9042400" y="457200"/>
            <a:ext cx="26416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8" name="Espaço Reservado para Data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2C5ADAB-963B-4565-97E8-A7E0B2DAB18E}" type="datetimeFigureOut">
              <a:rPr lang="pt-BR" smtClean="0"/>
              <a:pPr/>
              <a:t>07/08/2017</a:t>
            </a:fld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1197B99-C9D0-4752-B534-F42E44CF6207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0" name="Espaço Reservado para Rodapé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839200" y="457200"/>
            <a:ext cx="2743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609600" y="457200"/>
            <a:ext cx="80264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pt-BR" smtClean="0"/>
              <a:t>Clique no ícone para adicionar uma imagem</a:t>
            </a:r>
            <a:endParaRPr kumimoji="0"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839200" y="1600200"/>
            <a:ext cx="27432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sp>
        <p:nvSpPr>
          <p:cNvPr id="8" name="Espaço Reservado para Data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5ADAB-963B-4565-97E8-A7E0B2DAB18E}" type="datetimeFigureOut">
              <a:rPr lang="pt-BR" smtClean="0"/>
              <a:pPr/>
              <a:t>07/08/2017</a:t>
            </a:fld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1197B99-C9D0-4752-B534-F42E44CF6207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0" name="Espaço Reservado para Rodapé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ço Reservado para Texto 8"/>
          <p:cNvSpPr>
            <a:spLocks noGrp="1"/>
          </p:cNvSpPr>
          <p:nvPr>
            <p:ph type="body" idx="1"/>
          </p:nvPr>
        </p:nvSpPr>
        <p:spPr>
          <a:xfrm>
            <a:off x="609600" y="1447800"/>
            <a:ext cx="109728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BR" smtClean="0"/>
              <a:t>Clique para editar 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24" name="Espaço Reservado para Data 23"/>
          <p:cNvSpPr>
            <a:spLocks noGrp="1"/>
          </p:cNvSpPr>
          <p:nvPr>
            <p:ph type="dt" sz="half" idx="2"/>
          </p:nvPr>
        </p:nvSpPr>
        <p:spPr>
          <a:xfrm>
            <a:off x="7721600" y="6203667"/>
            <a:ext cx="34544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8/7/2017</a:t>
            </a:fld>
            <a:endParaRPr lang="en-US"/>
          </a:p>
        </p:txBody>
      </p:sp>
      <p:sp>
        <p:nvSpPr>
          <p:cNvPr id="10" name="Espaço Reservado para Rodapé 9"/>
          <p:cNvSpPr>
            <a:spLocks noGrp="1"/>
          </p:cNvSpPr>
          <p:nvPr>
            <p:ph type="ftr" sz="quarter" idx="3"/>
          </p:nvPr>
        </p:nvSpPr>
        <p:spPr>
          <a:xfrm>
            <a:off x="2844800" y="6203667"/>
            <a:ext cx="47752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kumimoji="0" lang="en-US"/>
          </a:p>
        </p:txBody>
      </p:sp>
      <p:sp>
        <p:nvSpPr>
          <p:cNvPr id="22" name="Espaço Reservado para Número de Slide 21"/>
          <p:cNvSpPr>
            <a:spLocks noGrp="1"/>
          </p:cNvSpPr>
          <p:nvPr>
            <p:ph type="sldNum" sz="quarter" idx="4"/>
          </p:nvPr>
        </p:nvSpPr>
        <p:spPr>
          <a:xfrm>
            <a:off x="11214100" y="6181531"/>
            <a:ext cx="8128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pPr eaLnBrk="1" latinLnBrk="0" hangingPunct="1"/>
            <a:fld id="{D2E57653-3E58-4892-A7ED-712530ACC680}" type="slidenum">
              <a:rPr kumimoji="0" lang="en-US" smtClean="0"/>
              <a:pPr eaLnBrk="1" latinLnBrk="0" hangingPunct="1"/>
              <a:t>‹nº›</a:t>
            </a:fld>
            <a:endParaRPr kumimoji="0" lang="en-US"/>
          </a:p>
        </p:txBody>
      </p:sp>
      <p:sp>
        <p:nvSpPr>
          <p:cNvPr id="5" name="Espaço Reservado para Título 4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pic>
        <p:nvPicPr>
          <p:cNvPr id="7" name="Picture 3" descr="base_logos-01.png"/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49" y="5939236"/>
            <a:ext cx="12192000" cy="918764"/>
          </a:xfrm>
          <a:prstGeom prst="rect">
            <a:avLst/>
          </a:prstGeom>
        </p:spPr>
      </p:pic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mailto:dap@mda.gov.br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2055" y="981404"/>
            <a:ext cx="7966194" cy="3652578"/>
          </a:xfrm>
          <a:prstGeom prst="rect">
            <a:avLst/>
          </a:prstGeom>
        </p:spPr>
      </p:pic>
      <p:sp>
        <p:nvSpPr>
          <p:cNvPr id="7" name="CaixaDeTexto 6"/>
          <p:cNvSpPr txBox="1"/>
          <p:nvPr/>
        </p:nvSpPr>
        <p:spPr>
          <a:xfrm>
            <a:off x="4020090" y="4834037"/>
            <a:ext cx="39301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 smtClean="0">
                <a:solidFill>
                  <a:schemeClr val="bg2">
                    <a:lumMod val="50000"/>
                  </a:schemeClr>
                </a:solidFill>
              </a:rPr>
              <a:t>www.mda.gov.br/sitemda/saf/dap</a:t>
            </a:r>
            <a:endParaRPr lang="pt-BR" sz="20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88235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546099" y="1603193"/>
            <a:ext cx="11176955" cy="4467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 smtClean="0">
                <a:solidFill>
                  <a:schemeClr val="bg1"/>
                </a:solidFill>
              </a:rPr>
              <a:t>A Lei </a:t>
            </a:r>
            <a:r>
              <a:rPr lang="pt-BR" sz="2400" dirty="0" smtClean="0">
                <a:solidFill>
                  <a:schemeClr val="bg1"/>
                </a:solidFill>
              </a:rPr>
              <a:t>11.326/2006</a:t>
            </a:r>
            <a:r>
              <a:rPr lang="en-US" sz="2400" dirty="0" smtClean="0">
                <a:solidFill>
                  <a:schemeClr val="bg1"/>
                </a:solidFill>
              </a:rPr>
              <a:t>, que </a:t>
            </a:r>
            <a:r>
              <a:rPr lang="en-US" sz="2400" dirty="0">
                <a:solidFill>
                  <a:schemeClr val="bg1"/>
                </a:solidFill>
              </a:rPr>
              <a:t>define </a:t>
            </a:r>
            <a:r>
              <a:rPr lang="en-US" sz="2400" dirty="0" err="1" smtClean="0">
                <a:solidFill>
                  <a:schemeClr val="bg1"/>
                </a:solidFill>
              </a:rPr>
              <a:t>diretrizes</a:t>
            </a:r>
            <a:r>
              <a:rPr lang="en-US" sz="2400" dirty="0" smtClean="0">
                <a:solidFill>
                  <a:schemeClr val="bg1"/>
                </a:solidFill>
              </a:rPr>
              <a:t> para </a:t>
            </a:r>
            <a:r>
              <a:rPr lang="en-US" sz="2400" dirty="0" err="1" smtClean="0">
                <a:solidFill>
                  <a:schemeClr val="bg1"/>
                </a:solidFill>
              </a:rPr>
              <a:t>formulação</a:t>
            </a:r>
            <a:r>
              <a:rPr lang="en-US" sz="2400" dirty="0" smtClean="0">
                <a:solidFill>
                  <a:schemeClr val="bg1"/>
                </a:solidFill>
              </a:rPr>
              <a:t> da </a:t>
            </a:r>
            <a:r>
              <a:rPr lang="en-US" sz="2400" dirty="0" err="1" smtClean="0">
                <a:solidFill>
                  <a:schemeClr val="bg1"/>
                </a:solidFill>
              </a:rPr>
              <a:t>Política</a:t>
            </a:r>
            <a:r>
              <a:rPr lang="en-US" sz="2400" dirty="0" smtClean="0">
                <a:solidFill>
                  <a:schemeClr val="bg1"/>
                </a:solidFill>
              </a:rPr>
              <a:t> Nacional da </a:t>
            </a:r>
            <a:r>
              <a:rPr lang="en-US" sz="2400" dirty="0" err="1">
                <a:solidFill>
                  <a:schemeClr val="bg1"/>
                </a:solidFill>
              </a:rPr>
              <a:t>Agricultura</a:t>
            </a:r>
            <a:r>
              <a:rPr lang="en-US" sz="2400" dirty="0">
                <a:solidFill>
                  <a:schemeClr val="bg1"/>
                </a:solidFill>
              </a:rPr>
              <a:t> Familiar e </a:t>
            </a:r>
            <a:r>
              <a:rPr lang="en-US" sz="2400" dirty="0" err="1">
                <a:solidFill>
                  <a:schemeClr val="bg1"/>
                </a:solidFill>
              </a:rPr>
              <a:t>Empreendimentos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Familiares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Rurais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b="1" dirty="0" err="1">
                <a:solidFill>
                  <a:schemeClr val="bg1"/>
                </a:solidFill>
              </a:rPr>
              <a:t>necessita</a:t>
            </a:r>
            <a:r>
              <a:rPr lang="en-US" sz="2400" b="1" dirty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ser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regulamentada</a:t>
            </a:r>
            <a:r>
              <a:rPr lang="en-US" sz="2400" dirty="0" smtClean="0">
                <a:solidFill>
                  <a:schemeClr val="bg1"/>
                </a:solidFill>
              </a:rPr>
              <a:t>. </a:t>
            </a:r>
            <a:r>
              <a:rPr lang="en-US" sz="2400" dirty="0" err="1">
                <a:solidFill>
                  <a:schemeClr val="bg1"/>
                </a:solidFill>
              </a:rPr>
              <a:t>Há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ampla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demanda</a:t>
            </a:r>
            <a:r>
              <a:rPr lang="en-US" sz="2400" dirty="0">
                <a:solidFill>
                  <a:schemeClr val="bg1"/>
                </a:solidFill>
              </a:rPr>
              <a:t> social </a:t>
            </a:r>
            <a:r>
              <a:rPr lang="en-US" sz="2400" dirty="0" err="1">
                <a:solidFill>
                  <a:schemeClr val="bg1"/>
                </a:solidFill>
              </a:rPr>
              <a:t>para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regulamentação</a:t>
            </a:r>
            <a:r>
              <a:rPr lang="en-US" sz="2400" dirty="0">
                <a:solidFill>
                  <a:schemeClr val="bg1"/>
                </a:solidFill>
              </a:rPr>
              <a:t> da Lei </a:t>
            </a:r>
            <a:r>
              <a:rPr lang="en-US" sz="2400" dirty="0" err="1">
                <a:solidFill>
                  <a:schemeClr val="bg1"/>
                </a:solidFill>
              </a:rPr>
              <a:t>como</a:t>
            </a:r>
            <a:r>
              <a:rPr lang="en-US" sz="2400" dirty="0">
                <a:solidFill>
                  <a:schemeClr val="bg1"/>
                </a:solidFill>
              </a:rPr>
              <a:t> forma de </a:t>
            </a:r>
            <a:r>
              <a:rPr lang="en-US" sz="2400" dirty="0" err="1">
                <a:solidFill>
                  <a:schemeClr val="bg1"/>
                </a:solidFill>
              </a:rPr>
              <a:t>reconhecimento</a:t>
            </a:r>
            <a:r>
              <a:rPr lang="en-US" sz="2400" dirty="0">
                <a:solidFill>
                  <a:schemeClr val="bg1"/>
                </a:solidFill>
              </a:rPr>
              <a:t> da </a:t>
            </a:r>
            <a:r>
              <a:rPr lang="en-US" sz="2400" dirty="0" err="1">
                <a:solidFill>
                  <a:schemeClr val="bg1"/>
                </a:solidFill>
              </a:rPr>
              <a:t>importância</a:t>
            </a:r>
            <a:r>
              <a:rPr lang="en-US" sz="2400" dirty="0">
                <a:solidFill>
                  <a:schemeClr val="bg1"/>
                </a:solidFill>
              </a:rPr>
              <a:t> da </a:t>
            </a:r>
            <a:r>
              <a:rPr lang="en-US" sz="2400" dirty="0" err="1">
                <a:solidFill>
                  <a:schemeClr val="bg1"/>
                </a:solidFill>
              </a:rPr>
              <a:t>Agricultura</a:t>
            </a:r>
            <a:r>
              <a:rPr lang="en-US" sz="2400" dirty="0">
                <a:solidFill>
                  <a:schemeClr val="bg1"/>
                </a:solidFill>
              </a:rPr>
              <a:t> Familiar.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solidFill>
                  <a:schemeClr val="bg1"/>
                </a:solidFill>
              </a:rPr>
              <a:t/>
            </a:r>
            <a:br>
              <a:rPr lang="en-US" sz="2400" dirty="0">
                <a:solidFill>
                  <a:schemeClr val="bg1"/>
                </a:solidFill>
              </a:rPr>
            </a:br>
            <a:r>
              <a:rPr lang="en-US" sz="2400" dirty="0" smtClean="0">
                <a:solidFill>
                  <a:schemeClr val="bg1"/>
                </a:solidFill>
              </a:rPr>
              <a:t>O </a:t>
            </a:r>
            <a:r>
              <a:rPr lang="en-US" sz="2400" dirty="0" err="1" smtClean="0">
                <a:solidFill>
                  <a:schemeClr val="bg1"/>
                </a:solidFill>
              </a:rPr>
              <a:t>Decreto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institui</a:t>
            </a:r>
            <a:r>
              <a:rPr lang="en-US" sz="2400" dirty="0" smtClean="0">
                <a:solidFill>
                  <a:schemeClr val="bg1"/>
                </a:solidFill>
              </a:rPr>
              <a:t> o </a:t>
            </a:r>
            <a:r>
              <a:rPr lang="en-US" sz="2400" b="1" dirty="0" err="1">
                <a:solidFill>
                  <a:schemeClr val="bg1"/>
                </a:solidFill>
              </a:rPr>
              <a:t>Cadastro</a:t>
            </a:r>
            <a:r>
              <a:rPr lang="en-US" sz="2400" b="1" dirty="0">
                <a:solidFill>
                  <a:schemeClr val="bg1"/>
                </a:solidFill>
              </a:rPr>
              <a:t> Nacional da </a:t>
            </a:r>
            <a:r>
              <a:rPr lang="en-US" sz="2400" b="1" dirty="0" err="1">
                <a:solidFill>
                  <a:schemeClr val="bg1"/>
                </a:solidFill>
              </a:rPr>
              <a:t>Agricultura</a:t>
            </a:r>
            <a:r>
              <a:rPr lang="en-US" sz="2400" b="1" dirty="0">
                <a:solidFill>
                  <a:schemeClr val="bg1"/>
                </a:solidFill>
              </a:rPr>
              <a:t> Familiar </a:t>
            </a:r>
            <a:r>
              <a:rPr lang="en-US" sz="2400" b="1" dirty="0" smtClean="0">
                <a:solidFill>
                  <a:schemeClr val="bg1"/>
                </a:solidFill>
              </a:rPr>
              <a:t>– CAF</a:t>
            </a:r>
            <a:r>
              <a:rPr lang="en-US" sz="2400" dirty="0" smtClean="0">
                <a:solidFill>
                  <a:schemeClr val="bg1"/>
                </a:solidFill>
              </a:rPr>
              <a:t> que </a:t>
            </a:r>
            <a:r>
              <a:rPr lang="en-US" sz="2400" dirty="0" err="1" smtClean="0">
                <a:solidFill>
                  <a:schemeClr val="bg1"/>
                </a:solidFill>
              </a:rPr>
              <a:t>permitirá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avançar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na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identificação</a:t>
            </a:r>
            <a:r>
              <a:rPr lang="en-US" sz="2400" dirty="0" smtClean="0">
                <a:solidFill>
                  <a:schemeClr val="bg1"/>
                </a:solidFill>
              </a:rPr>
              <a:t>  e </a:t>
            </a:r>
            <a:r>
              <a:rPr lang="en-US" sz="2400" dirty="0" err="1" smtClean="0">
                <a:solidFill>
                  <a:schemeClr val="bg1"/>
                </a:solidFill>
              </a:rPr>
              <a:t>controle</a:t>
            </a:r>
            <a:r>
              <a:rPr lang="en-US" sz="2400" dirty="0" smtClean="0">
                <a:solidFill>
                  <a:schemeClr val="bg1"/>
                </a:solidFill>
              </a:rPr>
              <a:t> dos </a:t>
            </a:r>
            <a:r>
              <a:rPr lang="en-US" sz="2400" dirty="0" err="1" smtClean="0">
                <a:solidFill>
                  <a:schemeClr val="bg1"/>
                </a:solidFill>
              </a:rPr>
              <a:t>agricultores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familiares</a:t>
            </a:r>
            <a:r>
              <a:rPr lang="en-US" sz="2400" dirty="0" smtClean="0">
                <a:solidFill>
                  <a:schemeClr val="bg1"/>
                </a:solidFill>
              </a:rPr>
              <a:t> que </a:t>
            </a:r>
            <a:r>
              <a:rPr lang="en-US" sz="2400" dirty="0" err="1" smtClean="0">
                <a:solidFill>
                  <a:schemeClr val="bg1"/>
                </a:solidFill>
              </a:rPr>
              <a:t>acessam</a:t>
            </a:r>
            <a:r>
              <a:rPr lang="en-US" sz="2400" dirty="0" smtClean="0">
                <a:solidFill>
                  <a:schemeClr val="bg1"/>
                </a:solidFill>
              </a:rPr>
              <a:t> as </a:t>
            </a:r>
            <a:r>
              <a:rPr lang="pt-BR" sz="2400" dirty="0" smtClean="0">
                <a:solidFill>
                  <a:schemeClr val="bg1"/>
                </a:solidFill>
              </a:rPr>
              <a:t>políticas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públicas</a:t>
            </a:r>
            <a:r>
              <a:rPr lang="en-US" sz="2400" dirty="0" smtClean="0">
                <a:solidFill>
                  <a:schemeClr val="bg1"/>
                </a:solidFill>
              </a:rPr>
              <a:t>.</a:t>
            </a:r>
            <a:endParaRPr lang="en-US" sz="2400" dirty="0">
              <a:solidFill>
                <a:schemeClr val="bg1"/>
              </a:solidFill>
              <a:effectLst/>
            </a:endParaRP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2034" y="266914"/>
            <a:ext cx="2051020" cy="940413"/>
          </a:xfrm>
          <a:prstGeom prst="rect">
            <a:avLst/>
          </a:prstGeom>
        </p:spPr>
      </p:pic>
      <p:sp>
        <p:nvSpPr>
          <p:cNvPr id="2" name="CaixaDeTexto 1"/>
          <p:cNvSpPr txBox="1"/>
          <p:nvPr/>
        </p:nvSpPr>
        <p:spPr>
          <a:xfrm>
            <a:off x="708338" y="266914"/>
            <a:ext cx="6207617" cy="584775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pt-BR" sz="3200" dirty="0" smtClean="0">
                <a:latin typeface="+mj-lt"/>
              </a:rPr>
              <a:t>CAF     Decreto 9.064/2017</a:t>
            </a:r>
            <a:endParaRPr lang="pt-BR" sz="3200" dirty="0">
              <a:latin typeface="+mj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62398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ixaDeTexto 6"/>
          <p:cNvSpPr txBox="1"/>
          <p:nvPr/>
        </p:nvSpPr>
        <p:spPr>
          <a:xfrm>
            <a:off x="449101" y="1212603"/>
            <a:ext cx="6093368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>
                <a:solidFill>
                  <a:schemeClr val="bg1"/>
                </a:solidFill>
              </a:rPr>
              <a:t>Diretrizes </a:t>
            </a:r>
            <a:r>
              <a:rPr lang="pt-BR" sz="2400" b="1" dirty="0" smtClean="0">
                <a:solidFill>
                  <a:schemeClr val="bg1"/>
                </a:solidFill>
              </a:rPr>
              <a:t>Gerais</a:t>
            </a:r>
          </a:p>
          <a:p>
            <a:endParaRPr lang="pt-BR" sz="2000" b="1" dirty="0">
              <a:solidFill>
                <a:schemeClr val="bg1"/>
              </a:solidFill>
            </a:endParaRPr>
          </a:p>
          <a:p>
            <a:r>
              <a:rPr lang="pt-BR" sz="2000" dirty="0" smtClean="0">
                <a:solidFill>
                  <a:schemeClr val="bg1"/>
                </a:solidFill>
              </a:rPr>
              <a:t>A </a:t>
            </a:r>
            <a:r>
              <a:rPr lang="pt-BR" sz="2000" dirty="0">
                <a:solidFill>
                  <a:schemeClr val="bg1"/>
                </a:solidFill>
              </a:rPr>
              <a:t>proposta baseia-se nos princípios da Lei 11.326/2006 </a:t>
            </a:r>
            <a:r>
              <a:rPr lang="pt-BR" sz="2000" dirty="0" smtClean="0">
                <a:solidFill>
                  <a:schemeClr val="bg1"/>
                </a:solidFill>
              </a:rPr>
              <a:t>e do Decreto 9.064/2017</a:t>
            </a:r>
          </a:p>
          <a:p>
            <a:endParaRPr lang="pt-BR" sz="2400" dirty="0">
              <a:solidFill>
                <a:schemeClr val="bg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sz="2000" dirty="0" smtClean="0">
                <a:solidFill>
                  <a:schemeClr val="bg1"/>
                </a:solidFill>
              </a:rPr>
              <a:t>Caracterização </a:t>
            </a:r>
            <a:r>
              <a:rPr lang="pt-BR" sz="2000" dirty="0">
                <a:solidFill>
                  <a:schemeClr val="bg1"/>
                </a:solidFill>
              </a:rPr>
              <a:t>da Unidade Familiar de Produção </a:t>
            </a:r>
            <a:r>
              <a:rPr lang="pt-BR" sz="2000" dirty="0" smtClean="0">
                <a:solidFill>
                  <a:schemeClr val="bg1"/>
                </a:solidFill>
              </a:rPr>
              <a:t>Agrária;</a:t>
            </a:r>
            <a:endParaRPr lang="pt-BR" sz="2000" dirty="0">
              <a:solidFill>
                <a:schemeClr val="bg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pt-BR" sz="2000" dirty="0" smtClean="0">
              <a:solidFill>
                <a:schemeClr val="bg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sz="2000" dirty="0" smtClean="0">
                <a:solidFill>
                  <a:schemeClr val="bg1"/>
                </a:solidFill>
              </a:rPr>
              <a:t>Caracterização </a:t>
            </a:r>
            <a:r>
              <a:rPr lang="pt-BR" sz="2000" dirty="0">
                <a:solidFill>
                  <a:schemeClr val="bg1"/>
                </a:solidFill>
              </a:rPr>
              <a:t>de </a:t>
            </a:r>
            <a:r>
              <a:rPr lang="pt-BR" sz="2000" b="1" dirty="0">
                <a:solidFill>
                  <a:schemeClr val="bg1"/>
                </a:solidFill>
              </a:rPr>
              <a:t>todos </a:t>
            </a:r>
            <a:r>
              <a:rPr lang="pt-BR" sz="2000" dirty="0">
                <a:solidFill>
                  <a:schemeClr val="bg1"/>
                </a:solidFill>
              </a:rPr>
              <a:t>os membros da </a:t>
            </a:r>
            <a:r>
              <a:rPr lang="pt-BR" sz="2000" dirty="0" smtClean="0">
                <a:solidFill>
                  <a:schemeClr val="bg1"/>
                </a:solidFill>
              </a:rPr>
              <a:t>Família;</a:t>
            </a:r>
            <a:endParaRPr lang="pt-BR" sz="2000" dirty="0">
              <a:solidFill>
                <a:schemeClr val="bg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pt-BR" sz="2000" dirty="0" smtClean="0">
              <a:solidFill>
                <a:schemeClr val="bg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sz="2000" dirty="0" smtClean="0">
                <a:solidFill>
                  <a:schemeClr val="bg1"/>
                </a:solidFill>
              </a:rPr>
              <a:t>Carteira </a:t>
            </a:r>
            <a:r>
              <a:rPr lang="pt-BR" sz="2000" dirty="0">
                <a:solidFill>
                  <a:schemeClr val="bg1"/>
                </a:solidFill>
              </a:rPr>
              <a:t>de Identidade dos Agricultores(a) Familiar </a:t>
            </a:r>
            <a:r>
              <a:rPr lang="pt-BR" sz="2000" dirty="0" smtClean="0">
                <a:solidFill>
                  <a:schemeClr val="bg1"/>
                </a:solidFill>
              </a:rPr>
              <a:t/>
            </a:r>
            <a:br>
              <a:rPr lang="pt-BR" sz="2000" dirty="0" smtClean="0">
                <a:solidFill>
                  <a:schemeClr val="bg1"/>
                </a:solidFill>
              </a:rPr>
            </a:br>
            <a:r>
              <a:rPr lang="pt-BR" sz="2000" dirty="0" smtClean="0">
                <a:solidFill>
                  <a:schemeClr val="bg1"/>
                </a:solidFill>
              </a:rPr>
              <a:t>(registro único);</a:t>
            </a:r>
            <a:endParaRPr lang="pt-BR" sz="2000" dirty="0">
              <a:solidFill>
                <a:schemeClr val="bg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pt-BR" sz="2000" dirty="0" smtClean="0">
              <a:solidFill>
                <a:schemeClr val="bg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sz="2000" dirty="0" smtClean="0">
                <a:solidFill>
                  <a:schemeClr val="bg1"/>
                </a:solidFill>
              </a:rPr>
              <a:t>O </a:t>
            </a:r>
            <a:r>
              <a:rPr lang="pt-BR" sz="2000" dirty="0">
                <a:solidFill>
                  <a:schemeClr val="bg1"/>
                </a:solidFill>
              </a:rPr>
              <a:t>Cadastro </a:t>
            </a:r>
            <a:r>
              <a:rPr lang="pt-BR" sz="2000" b="1" dirty="0">
                <a:solidFill>
                  <a:schemeClr val="bg1"/>
                </a:solidFill>
              </a:rPr>
              <a:t>não enquadrará </a:t>
            </a:r>
            <a:r>
              <a:rPr lang="pt-BR" sz="2000" dirty="0">
                <a:solidFill>
                  <a:schemeClr val="bg1"/>
                </a:solidFill>
              </a:rPr>
              <a:t>a unidade familiar em linhas </a:t>
            </a:r>
            <a:r>
              <a:rPr lang="pt-BR" sz="2000" dirty="0" smtClean="0">
                <a:solidFill>
                  <a:schemeClr val="bg1"/>
                </a:solidFill>
              </a:rPr>
              <a:t>do Pronaf.</a:t>
            </a:r>
            <a:endParaRPr lang="en-US" sz="2000" dirty="0">
              <a:solidFill>
                <a:schemeClr val="bg1"/>
              </a:solidFill>
              <a:effectLst/>
            </a:endParaRP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0586" y="2231572"/>
            <a:ext cx="4520404" cy="3036433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2034" y="266914"/>
            <a:ext cx="2051020" cy="940413"/>
          </a:xfrm>
          <a:prstGeom prst="rect">
            <a:avLst/>
          </a:prstGeom>
        </p:spPr>
      </p:pic>
      <p:sp>
        <p:nvSpPr>
          <p:cNvPr id="9" name="CaixaDeTexto 8"/>
          <p:cNvSpPr txBox="1"/>
          <p:nvPr/>
        </p:nvSpPr>
        <p:spPr>
          <a:xfrm>
            <a:off x="708338" y="266914"/>
            <a:ext cx="6207617" cy="584775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pt-BR" sz="3200" dirty="0" smtClean="0">
                <a:latin typeface="+mj-lt"/>
              </a:rPr>
              <a:t>CAF     Decreto 9.064/2017</a:t>
            </a:r>
            <a:endParaRPr lang="pt-BR" sz="3200" dirty="0">
              <a:latin typeface="+mj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93561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3996"/>
          <a:stretch/>
        </p:blipFill>
        <p:spPr>
          <a:xfrm>
            <a:off x="5177307" y="851689"/>
            <a:ext cx="6503935" cy="5808761"/>
          </a:xfrm>
          <a:prstGeom prst="rect">
            <a:avLst/>
          </a:prstGeom>
        </p:spPr>
      </p:pic>
      <p:sp>
        <p:nvSpPr>
          <p:cNvPr id="3" name="CaixaDeTexto 2"/>
          <p:cNvSpPr txBox="1"/>
          <p:nvPr/>
        </p:nvSpPr>
        <p:spPr>
          <a:xfrm>
            <a:off x="309093" y="1382021"/>
            <a:ext cx="486821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b="1" dirty="0">
                <a:solidFill>
                  <a:schemeClr val="bg1"/>
                </a:solidFill>
              </a:rPr>
              <a:t>I</a:t>
            </a:r>
            <a:r>
              <a:rPr lang="pt-BR" sz="2800" b="1" dirty="0" smtClean="0">
                <a:solidFill>
                  <a:schemeClr val="bg1"/>
                </a:solidFill>
              </a:rPr>
              <a:t>nformações sobre a Agricultura Familiar</a:t>
            </a:r>
          </a:p>
          <a:p>
            <a:pPr algn="ctr"/>
            <a:endParaRPr lang="pt-BR" sz="2800" b="1" dirty="0">
              <a:solidFill>
                <a:schemeClr val="bg1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pt-BR" sz="2800" dirty="0" smtClean="0">
                <a:solidFill>
                  <a:schemeClr val="bg1"/>
                </a:solidFill>
              </a:rPr>
              <a:t>O </a:t>
            </a:r>
            <a:r>
              <a:rPr lang="pt-BR" sz="2800" dirty="0">
                <a:solidFill>
                  <a:schemeClr val="bg1"/>
                </a:solidFill>
              </a:rPr>
              <a:t>CAF fornecerá informações para executores de políticas destinadas ao público da Agricultura </a:t>
            </a:r>
            <a:r>
              <a:rPr lang="pt-BR" sz="2800" dirty="0" smtClean="0">
                <a:solidFill>
                  <a:schemeClr val="bg1"/>
                </a:solidFill>
              </a:rPr>
              <a:t>Familiar</a:t>
            </a:r>
            <a:endParaRPr lang="pt-BR" sz="2800" b="1" dirty="0">
              <a:solidFill>
                <a:schemeClr val="bg1"/>
              </a:solidFill>
            </a:endParaRP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2034" y="266914"/>
            <a:ext cx="2051020" cy="940413"/>
          </a:xfrm>
          <a:prstGeom prst="rect">
            <a:avLst/>
          </a:prstGeom>
        </p:spPr>
      </p:pic>
      <p:sp>
        <p:nvSpPr>
          <p:cNvPr id="9" name="CaixaDeTexto 8"/>
          <p:cNvSpPr txBox="1"/>
          <p:nvPr/>
        </p:nvSpPr>
        <p:spPr>
          <a:xfrm>
            <a:off x="708338" y="266914"/>
            <a:ext cx="6207617" cy="584775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pt-BR" sz="3200" dirty="0" smtClean="0">
                <a:latin typeface="+mj-lt"/>
              </a:rPr>
              <a:t>CAF     Decreto 9.064/2017</a:t>
            </a:r>
            <a:endParaRPr lang="pt-BR" sz="3200" dirty="0">
              <a:latin typeface="+mj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25385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2034" y="266914"/>
            <a:ext cx="2051020" cy="940413"/>
          </a:xfrm>
          <a:prstGeom prst="rect">
            <a:avLst/>
          </a:prstGeom>
        </p:spPr>
      </p:pic>
      <p:sp>
        <p:nvSpPr>
          <p:cNvPr id="9" name="CaixaDeTexto 8"/>
          <p:cNvSpPr txBox="1"/>
          <p:nvPr/>
        </p:nvSpPr>
        <p:spPr>
          <a:xfrm>
            <a:off x="618187" y="1751527"/>
            <a:ext cx="112079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BR" sz="3200" dirty="0" smtClean="0">
                <a:solidFill>
                  <a:schemeClr val="bg1"/>
                </a:solidFill>
              </a:rPr>
              <a:t>A DAP permanecerá como </a:t>
            </a:r>
            <a:r>
              <a:rPr lang="pt-BR" sz="3200" b="1" dirty="0" smtClean="0">
                <a:solidFill>
                  <a:schemeClr val="bg1"/>
                </a:solidFill>
              </a:rPr>
              <a:t>instrumento de identificação</a:t>
            </a:r>
            <a:r>
              <a:rPr lang="pt-BR" sz="3200" dirty="0" smtClean="0">
                <a:solidFill>
                  <a:schemeClr val="bg1"/>
                </a:solidFill>
              </a:rPr>
              <a:t> e qualificação da </a:t>
            </a:r>
            <a:r>
              <a:rPr lang="pt-BR" sz="3200" b="1" dirty="0" smtClean="0">
                <a:solidFill>
                  <a:schemeClr val="bg1"/>
                </a:solidFill>
              </a:rPr>
              <a:t>Agricultura </a:t>
            </a:r>
            <a:r>
              <a:rPr lang="pt-BR" sz="3600" b="1" dirty="0" smtClean="0">
                <a:solidFill>
                  <a:schemeClr val="bg1"/>
                </a:solidFill>
              </a:rPr>
              <a:t>Familiar</a:t>
            </a:r>
            <a:r>
              <a:rPr lang="pt-BR" sz="3200" dirty="0" smtClean="0">
                <a:solidFill>
                  <a:schemeClr val="bg1"/>
                </a:solidFill>
              </a:rPr>
              <a:t>, até a completa implementação do CAF</a:t>
            </a:r>
            <a:endParaRPr lang="en-US" sz="3200" dirty="0">
              <a:solidFill>
                <a:schemeClr val="bg1"/>
              </a:solidFill>
              <a:effectLst/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708338" y="266914"/>
            <a:ext cx="6207617" cy="584775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pt-BR" sz="3200" dirty="0" smtClean="0">
                <a:latin typeface="+mj-lt"/>
              </a:rPr>
              <a:t>CAF     Decreto 9.064/2017</a:t>
            </a:r>
            <a:endParaRPr lang="pt-BR" sz="3200" dirty="0">
              <a:latin typeface="+mj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66464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609600" y="4585855"/>
            <a:ext cx="10972800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pt-BR" dirty="0" smtClean="0">
                <a:solidFill>
                  <a:schemeClr val="bg1"/>
                </a:solidFill>
                <a:hlinkClick r:id="rId2"/>
              </a:rPr>
              <a:t>dap@mda.gov.br</a:t>
            </a:r>
            <a:r>
              <a:rPr lang="pt-BR" dirty="0" smtClean="0">
                <a:solidFill>
                  <a:schemeClr val="bg1"/>
                </a:solidFill>
              </a:rPr>
              <a:t/>
            </a:r>
            <a:br>
              <a:rPr lang="pt-BR" dirty="0" smtClean="0">
                <a:solidFill>
                  <a:schemeClr val="bg1"/>
                </a:solidFill>
              </a:rPr>
            </a:br>
            <a:r>
              <a:rPr lang="pt-BR" dirty="0" smtClean="0">
                <a:solidFill>
                  <a:schemeClr val="bg1"/>
                </a:solidFill>
              </a:rPr>
              <a:t>(61) 2020-0970</a:t>
            </a:r>
            <a:endParaRPr lang="pt-BR" dirty="0">
              <a:solidFill>
                <a:schemeClr val="bg1"/>
              </a:solidFill>
            </a:endParaRPr>
          </a:p>
        </p:txBody>
      </p:sp>
      <p:pic>
        <p:nvPicPr>
          <p:cNvPr id="4" name="Espaço Reservado para Conteúdo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2543" y="595745"/>
            <a:ext cx="7978113" cy="365487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7095344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Espaço Reservado para Conteúdo 5"/>
          <p:cNvGraphicFramePr>
            <a:graphicFrameLocks noGrp="1"/>
          </p:cNvGraphicFramePr>
          <p:nvPr>
            <p:ph idx="1"/>
          </p:nvPr>
        </p:nvGraphicFramePr>
        <p:xfrm>
          <a:off x="4594302" y="825190"/>
          <a:ext cx="6623823" cy="3523785"/>
        </p:xfrm>
        <a:graphic>
          <a:graphicData uri="http://schemas.openxmlformats.org/drawingml/2006/table">
            <a:tbl>
              <a:tblPr/>
              <a:tblGrid>
                <a:gridCol w="1494687"/>
                <a:gridCol w="2485901"/>
                <a:gridCol w="2643235"/>
              </a:tblGrid>
              <a:tr h="704757">
                <a:tc>
                  <a:txBody>
                    <a:bodyPr/>
                    <a:lstStyle/>
                    <a:p>
                      <a:pPr algn="l" fontAlgn="b"/>
                      <a:r>
                        <a:rPr lang="pt-BR" sz="36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Ano</a:t>
                      </a:r>
                      <a:endParaRPr lang="pt-BR" sz="3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36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DAP_PF</a:t>
                      </a:r>
                      <a:endParaRPr lang="pt-BR" sz="3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36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DAP_PJ</a:t>
                      </a:r>
                      <a:endParaRPr lang="pt-BR" sz="3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6"/>
                    </a:solidFill>
                  </a:tcPr>
                </a:tc>
              </a:tr>
              <a:tr h="704757">
                <a:tc>
                  <a:txBody>
                    <a:bodyPr/>
                    <a:lstStyle/>
                    <a:p>
                      <a:pPr algn="l" fontAlgn="b"/>
                      <a:r>
                        <a:rPr lang="pt-BR" sz="3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2014</a:t>
                      </a:r>
                      <a:endParaRPr lang="pt-BR" sz="3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3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29.880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3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704757">
                <a:tc>
                  <a:txBody>
                    <a:bodyPr/>
                    <a:lstStyle/>
                    <a:p>
                      <a:pPr algn="l" fontAlgn="b"/>
                      <a:r>
                        <a:rPr lang="pt-BR" sz="3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2015</a:t>
                      </a:r>
                      <a:endParaRPr lang="pt-BR" sz="3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3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33.311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3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04757">
                <a:tc>
                  <a:txBody>
                    <a:bodyPr/>
                    <a:lstStyle/>
                    <a:p>
                      <a:pPr algn="l" fontAlgn="b"/>
                      <a:r>
                        <a:rPr lang="pt-BR" sz="3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2016</a:t>
                      </a:r>
                      <a:endParaRPr lang="pt-BR" sz="3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3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31.371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3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04757">
                <a:tc>
                  <a:txBody>
                    <a:bodyPr/>
                    <a:lstStyle/>
                    <a:p>
                      <a:pPr algn="l" fontAlgn="b"/>
                      <a:r>
                        <a:rPr lang="pt-BR" sz="3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2017</a:t>
                      </a:r>
                      <a:endParaRPr lang="pt-BR" sz="3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3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24.208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3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4" name="Image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260" y="2243533"/>
            <a:ext cx="3918854" cy="1796833"/>
          </a:xfrm>
          <a:prstGeom prst="rect">
            <a:avLst/>
          </a:prstGeom>
        </p:spPr>
      </p:pic>
      <p:sp>
        <p:nvSpPr>
          <p:cNvPr id="5" name="CaixaDeTexto 4"/>
          <p:cNvSpPr txBox="1"/>
          <p:nvPr/>
        </p:nvSpPr>
        <p:spPr>
          <a:xfrm>
            <a:off x="632293" y="5756856"/>
            <a:ext cx="47007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www.mda.gov.br/sitemda/saf/dap</a:t>
            </a:r>
            <a:endParaRPr lang="pt-BR" dirty="0"/>
          </a:p>
        </p:txBody>
      </p:sp>
      <p:graphicFrame>
        <p:nvGraphicFramePr>
          <p:cNvPr id="7" name="Tabela 6"/>
          <p:cNvGraphicFramePr>
            <a:graphicFrameLocks noGrp="1"/>
          </p:cNvGraphicFramePr>
          <p:nvPr/>
        </p:nvGraphicFramePr>
        <p:xfrm>
          <a:off x="4469625" y="4754537"/>
          <a:ext cx="6168638" cy="1289424"/>
        </p:xfrm>
        <a:graphic>
          <a:graphicData uri="http://schemas.openxmlformats.org/drawingml/2006/table">
            <a:tbl>
              <a:tblPr/>
              <a:tblGrid>
                <a:gridCol w="1505566"/>
                <a:gridCol w="1672850"/>
                <a:gridCol w="1484656"/>
                <a:gridCol w="1505566"/>
              </a:tblGrid>
              <a:tr h="644712">
                <a:tc>
                  <a:txBody>
                    <a:bodyPr/>
                    <a:lstStyle/>
                    <a:p>
                      <a:pPr algn="l" fontAlgn="b"/>
                      <a:r>
                        <a:rPr lang="pt-BR" sz="2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Soma de 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2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Soma de AC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2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Soma de B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2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Soma de V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BF6"/>
                    </a:solidFill>
                  </a:tcPr>
                </a:tc>
              </a:tr>
              <a:tr h="644712">
                <a:tc>
                  <a:txBody>
                    <a:bodyPr/>
                    <a:lstStyle/>
                    <a:p>
                      <a:pPr algn="r" fontAlgn="b"/>
                      <a:r>
                        <a:rPr lang="pt-BR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3.480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2.262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5.349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pt-BR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11.297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CC3E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/>
          <p:cNvSpPr txBox="1"/>
          <p:nvPr/>
        </p:nvSpPr>
        <p:spPr>
          <a:xfrm>
            <a:off x="5204291" y="1558274"/>
            <a:ext cx="6065949" cy="406265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>
              <a:lnSpc>
                <a:spcPct val="150000"/>
              </a:lnSpc>
            </a:pPr>
            <a:r>
              <a:rPr lang="pt-BR" sz="44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VALIDADE</a:t>
            </a:r>
            <a:endParaRPr lang="pt-BR" sz="4400" b="1" dirty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pt-BR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As novas </a:t>
            </a:r>
            <a:r>
              <a:rPr lang="pt-BR" sz="3200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DAPs</a:t>
            </a:r>
            <a:r>
              <a:rPr lang="pt-BR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passam a viger por dois anos</a:t>
            </a:r>
          </a:p>
          <a:p>
            <a:pPr>
              <a:lnSpc>
                <a:spcPct val="150000"/>
              </a:lnSpc>
            </a:pPr>
            <a:r>
              <a:rPr lang="pt-BR" sz="32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Unificando a validade de físicas e jurídicas</a:t>
            </a:r>
            <a:endParaRPr lang="pt-BR" sz="32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260" y="2243533"/>
            <a:ext cx="3918854" cy="1796833"/>
          </a:xfrm>
          <a:prstGeom prst="rect">
            <a:avLst/>
          </a:prstGeom>
        </p:spPr>
      </p:pic>
      <p:sp>
        <p:nvSpPr>
          <p:cNvPr id="2" name="CaixaDeTexto 1"/>
          <p:cNvSpPr txBox="1"/>
          <p:nvPr/>
        </p:nvSpPr>
        <p:spPr>
          <a:xfrm>
            <a:off x="632293" y="5756856"/>
            <a:ext cx="47007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www.mda.gov.br/sitemda/saf/dap</a:t>
            </a:r>
            <a:endParaRPr lang="pt-BR" dirty="0"/>
          </a:p>
        </p:txBody>
      </p:sp>
    </p:spTree>
    <p:extLst>
      <p:ext uri="{BB962C8B-B14F-4D97-AF65-F5344CB8AC3E}">
        <p14:creationId xmlns="" xmlns:p14="http://schemas.microsoft.com/office/powerpoint/2010/main" val="4000640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5395" y="1782147"/>
            <a:ext cx="5328568" cy="4275798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260" y="2243533"/>
            <a:ext cx="3918854" cy="1796833"/>
          </a:xfrm>
          <a:prstGeom prst="rect">
            <a:avLst/>
          </a:prstGeom>
        </p:spPr>
      </p:pic>
      <p:sp>
        <p:nvSpPr>
          <p:cNvPr id="9" name="CaixaDeTexto 8"/>
          <p:cNvSpPr txBox="1"/>
          <p:nvPr/>
        </p:nvSpPr>
        <p:spPr>
          <a:xfrm>
            <a:off x="632293" y="5756856"/>
            <a:ext cx="47007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www.mda.gov.br/sitemda/saf/dap</a:t>
            </a:r>
            <a:endParaRPr lang="pt-BR" dirty="0"/>
          </a:p>
        </p:txBody>
      </p:sp>
    </p:spTree>
    <p:extLst>
      <p:ext uri="{BB962C8B-B14F-4D97-AF65-F5344CB8AC3E}">
        <p14:creationId xmlns="" xmlns:p14="http://schemas.microsoft.com/office/powerpoint/2010/main" val="1989786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260" y="2707177"/>
            <a:ext cx="3918854" cy="1796833"/>
          </a:xfrm>
          <a:prstGeom prst="rect">
            <a:avLst/>
          </a:prstGeom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9447" y="1782147"/>
            <a:ext cx="5439471" cy="422534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07847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260" y="2707177"/>
            <a:ext cx="3918854" cy="1796833"/>
          </a:xfrm>
          <a:prstGeom prst="rect">
            <a:avLst/>
          </a:prstGeom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3604" y="1866123"/>
            <a:ext cx="5187878" cy="413409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53071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260" y="2707177"/>
            <a:ext cx="3918854" cy="1796833"/>
          </a:xfrm>
          <a:prstGeom prst="rect">
            <a:avLst/>
          </a:prstGeom>
        </p:spPr>
      </p:pic>
      <p:pic>
        <p:nvPicPr>
          <p:cNvPr id="7" name="Picture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21152" y="1866121"/>
            <a:ext cx="5114858" cy="395058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660857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260" y="2707177"/>
            <a:ext cx="3918854" cy="1796833"/>
          </a:xfrm>
          <a:prstGeom prst="rect">
            <a:avLst/>
          </a:prstGeom>
        </p:spPr>
      </p:pic>
      <p:pic>
        <p:nvPicPr>
          <p:cNvPr id="9" name="Imagem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91018" y="1882633"/>
            <a:ext cx="5280542" cy="393248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780108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260" y="2707177"/>
            <a:ext cx="3918854" cy="1796833"/>
          </a:xfrm>
          <a:prstGeom prst="rect">
            <a:avLst/>
          </a:prstGeom>
        </p:spPr>
      </p:pic>
      <p:pic>
        <p:nvPicPr>
          <p:cNvPr id="7" name="Picture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83548" y="2006080"/>
            <a:ext cx="4794628" cy="380502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418159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l">
  <a:themeElements>
    <a:clrScheme name="Personalizada 2">
      <a:dk1>
        <a:sysClr val="windowText" lastClr="000000"/>
      </a:dk1>
      <a:lt1>
        <a:sysClr val="window" lastClr="FFFFFF"/>
      </a:lt1>
      <a:dk2>
        <a:srgbClr val="00B050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l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Papel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6997</TotalTime>
  <Words>181</Words>
  <Application>Microsoft Office PowerPoint</Application>
  <PresentationFormat>Personalizar</PresentationFormat>
  <Paragraphs>52</Paragraphs>
  <Slides>14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14</vt:i4>
      </vt:variant>
    </vt:vector>
  </HeadingPairs>
  <TitlesOfParts>
    <vt:vector size="15" baseType="lpstr">
      <vt:lpstr>Papel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dap@mda.gov.br (61) 2020-0970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Vitor Correa</dc:creator>
  <cp:lastModifiedBy>Peterson</cp:lastModifiedBy>
  <cp:revision>174</cp:revision>
  <cp:lastPrinted>2017-05-10T11:55:59Z</cp:lastPrinted>
  <dcterms:created xsi:type="dcterms:W3CDTF">2017-05-08T18:31:38Z</dcterms:created>
  <dcterms:modified xsi:type="dcterms:W3CDTF">2017-08-07T13:56:50Z</dcterms:modified>
</cp:coreProperties>
</file>