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81" r:id="rId3"/>
    <p:sldId id="280" r:id="rId4"/>
    <p:sldId id="278" r:id="rId5"/>
    <p:sldId id="277" r:id="rId6"/>
    <p:sldId id="272" r:id="rId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1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118460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1"/>
            <a:ext cx="4041775" cy="639766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Texto do Título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8" y="1435100"/>
            <a:ext cx="3008317" cy="46910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3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Texto do Título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3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3" cy="80486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7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7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422823" y="6404294"/>
            <a:ext cx="263978" cy="2692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da.gov.br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/>
        </p:nvSpPr>
        <p:spPr>
          <a:xfrm>
            <a:off x="6309578" y="6493716"/>
            <a:ext cx="1647983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Ministério do </a:t>
            </a:r>
            <a:br/>
            <a:r>
              <a:rPr b="1"/>
              <a:t>Desenvolvimento Agrário</a:t>
            </a:r>
          </a:p>
        </p:txBody>
      </p:sp>
      <p:sp>
        <p:nvSpPr>
          <p:cNvPr id="113" name="Shape 113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grpSp>
        <p:nvGrpSpPr>
          <p:cNvPr id="116" name="Group 116"/>
          <p:cNvGrpSpPr/>
          <p:nvPr/>
        </p:nvGrpSpPr>
        <p:grpSpPr>
          <a:xfrm>
            <a:off x="0" y="1268757"/>
            <a:ext cx="9144000" cy="3352773"/>
            <a:chOff x="0" y="-1"/>
            <a:chExt cx="9144000" cy="3352772"/>
          </a:xfrm>
        </p:grpSpPr>
        <p:sp>
          <p:nvSpPr>
            <p:cNvPr id="114" name="Shape 114"/>
            <p:cNvSpPr/>
            <p:nvPr/>
          </p:nvSpPr>
          <p:spPr>
            <a:xfrm>
              <a:off x="0" y="-2"/>
              <a:ext cx="9144000" cy="3352774"/>
            </a:xfrm>
            <a:prstGeom prst="rect">
              <a:avLst/>
            </a:prstGeom>
            <a:solidFill>
              <a:srgbClr val="006600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914237"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107503" y="688468"/>
              <a:ext cx="8928993" cy="18581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0074" tIns="40074" rIns="40074" bIns="40074" numCol="1" anchor="t">
              <a:spAutoFit/>
            </a:bodyPr>
            <a:lstStyle/>
            <a:p>
              <a:pPr algn="ctr">
                <a:defRPr sz="8000" b="1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/>
                <a:t>SEAF</a:t>
              </a:r>
              <a:endParaRPr sz="2100" dirty="0"/>
            </a:p>
            <a:p>
              <a:pPr algn="ctr">
                <a:defRPr sz="4000" b="1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/>
                <a:t>SEGURO DA AGRICULTURA FAMILIAR</a:t>
              </a:r>
            </a:p>
          </p:txBody>
        </p:sp>
      </p:grpSp>
      <p:sp>
        <p:nvSpPr>
          <p:cNvPr id="8" name="Shape 115"/>
          <p:cNvSpPr/>
          <p:nvPr/>
        </p:nvSpPr>
        <p:spPr>
          <a:xfrm>
            <a:off x="0" y="4961759"/>
            <a:ext cx="9144000" cy="878324"/>
          </a:xfrm>
          <a:prstGeom prst="rect">
            <a:avLst/>
          </a:prstGeom>
          <a:solidFill>
            <a:srgbClr val="006600"/>
          </a:solidFill>
          <a:ln w="25400" cap="flat">
            <a:solidFill>
              <a:srgbClr val="3A5E8A"/>
            </a:solidFill>
            <a:prstDash val="solid"/>
            <a:round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 numCol="1" anchor="ctr">
            <a:noAutofit/>
          </a:bodyPr>
          <a:lstStyle/>
          <a:p>
            <a:pPr algn="ctr" defTabSz="914237"/>
            <a:r>
              <a:rPr lang="pt-BR" sz="40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Novas Regras </a:t>
            </a:r>
            <a:r>
              <a:rPr lang="pt-BR" sz="4000" dirty="0" smtClean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– Cestas de Hortícolas</a:t>
            </a:r>
            <a:endParaRPr sz="40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/>
        </p:nvSpPr>
        <p:spPr>
          <a:xfrm>
            <a:off x="540724" y="568934"/>
            <a:ext cx="7926576" cy="1723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r>
              <a:rPr lang="pt-BR" sz="2200" b="1" dirty="0">
                <a:solidFill>
                  <a:srgbClr val="006600"/>
                </a:solidFill>
              </a:rPr>
              <a:t>MCR </a:t>
            </a:r>
            <a:r>
              <a:rPr lang="pt-BR" sz="2200" b="1" dirty="0" smtClean="0">
                <a:solidFill>
                  <a:srgbClr val="006600"/>
                </a:solidFill>
              </a:rPr>
              <a:t>10-4-14 </a:t>
            </a:r>
            <a:endParaRPr lang="pt-BR" b="1" dirty="0">
              <a:solidFill>
                <a:srgbClr val="006600"/>
              </a:solidFill>
            </a:endParaRPr>
          </a:p>
          <a:p>
            <a:r>
              <a:rPr lang="pt-BR" b="1" dirty="0" smtClean="0">
                <a:solidFill>
                  <a:srgbClr val="006600"/>
                </a:solidFill>
              </a:rPr>
              <a:t>Resolução CMN 4.586, de 29/06/2017</a:t>
            </a:r>
          </a:p>
          <a:p>
            <a:r>
              <a:rPr lang="pt-BR" sz="2200" dirty="0" smtClean="0"/>
              <a:t>Admite-se </a:t>
            </a:r>
            <a:r>
              <a:rPr lang="pt-BR" sz="2200" dirty="0"/>
              <a:t>o financiamento de cesta de hortícolas para os beneficiários do Pronaf, permitindo o remanejamento das culturas em até 30% da área total financiada.</a:t>
            </a:r>
          </a:p>
        </p:txBody>
      </p:sp>
      <p:sp>
        <p:nvSpPr>
          <p:cNvPr id="129" name="Shape 129"/>
          <p:cNvSpPr/>
          <p:nvPr/>
        </p:nvSpPr>
        <p:spPr>
          <a:xfrm>
            <a:off x="5842481" y="188638"/>
            <a:ext cx="3122005" cy="553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pt-BR" sz="3000" dirty="0" smtClean="0"/>
              <a:t>Cesta de hortícolas</a:t>
            </a:r>
            <a:endParaRPr sz="3000" dirty="0"/>
          </a:p>
        </p:txBody>
      </p:sp>
      <p:grpSp>
        <p:nvGrpSpPr>
          <p:cNvPr id="9" name="Grupo 8"/>
          <p:cNvGrpSpPr/>
          <p:nvPr/>
        </p:nvGrpSpPr>
        <p:grpSpPr>
          <a:xfrm>
            <a:off x="540725" y="2713119"/>
            <a:ext cx="3582870" cy="3646649"/>
            <a:chOff x="2294626" y="2178620"/>
            <a:chExt cx="4276727" cy="3750156"/>
          </a:xfrm>
        </p:grpSpPr>
        <p:sp>
          <p:nvSpPr>
            <p:cNvPr id="2" name="Retângulo 1"/>
            <p:cNvSpPr>
              <a:spLocks noChangeArrowheads="1"/>
            </p:cNvSpPr>
            <p:nvPr/>
          </p:nvSpPr>
          <p:spPr bwMode="auto">
            <a:xfrm>
              <a:off x="2307327" y="4083620"/>
              <a:ext cx="1162050" cy="1845156"/>
            </a:xfrm>
            <a:prstGeom prst="rect">
              <a:avLst/>
            </a:prstGeom>
            <a:solidFill>
              <a:srgbClr val="823B0B"/>
            </a:solidFill>
            <a:ln w="12700">
              <a:solidFill>
                <a:srgbClr val="1F4D7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ABÓBORA</a:t>
              </a:r>
              <a:endParaRPr kumimoji="0" lang="pt-BR" altLang="pt-B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0,15 ha</a:t>
              </a:r>
              <a:endParaRPr kumimoji="0" lang="pt-BR" altLang="pt-B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" name="Retângulo 2"/>
            <p:cNvSpPr>
              <a:spLocks noChangeArrowheads="1"/>
            </p:cNvSpPr>
            <p:nvPr/>
          </p:nvSpPr>
          <p:spPr bwMode="auto">
            <a:xfrm>
              <a:off x="2294626" y="2178620"/>
              <a:ext cx="4276725" cy="1781175"/>
            </a:xfrm>
            <a:prstGeom prst="rect">
              <a:avLst/>
            </a:prstGeom>
            <a:solidFill>
              <a:srgbClr val="538135"/>
            </a:solidFill>
            <a:ln w="12700">
              <a:solidFill>
                <a:srgbClr val="1F4D7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PIMENTÃO</a:t>
              </a:r>
              <a:endParaRPr kumimoji="0" lang="pt-BR" alt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0,50 ha</a:t>
              </a:r>
              <a:endParaRPr kumimoji="0" lang="pt-BR" alt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" name="Retângulo 31"/>
            <p:cNvSpPr>
              <a:spLocks noChangeArrowheads="1"/>
            </p:cNvSpPr>
            <p:nvPr/>
          </p:nvSpPr>
          <p:spPr bwMode="auto">
            <a:xfrm>
              <a:off x="3561452" y="4097907"/>
              <a:ext cx="1057823" cy="1830869"/>
            </a:xfrm>
            <a:prstGeom prst="rect">
              <a:avLst/>
            </a:prstGeom>
            <a:solidFill>
              <a:srgbClr val="C45911"/>
            </a:solidFill>
            <a:ln w="12700">
              <a:solidFill>
                <a:srgbClr val="1F4D7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ALFACE</a:t>
              </a:r>
              <a:endParaRPr kumimoji="0" lang="pt-BR" altLang="pt-B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0,15 ha</a:t>
              </a:r>
              <a:endParaRPr kumimoji="0" lang="pt-BR" altLang="pt-B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Retângulo 32"/>
            <p:cNvSpPr>
              <a:spLocks noChangeArrowheads="1"/>
            </p:cNvSpPr>
            <p:nvPr/>
          </p:nvSpPr>
          <p:spPr bwMode="auto">
            <a:xfrm>
              <a:off x="4711352" y="4112195"/>
              <a:ext cx="904952" cy="1816581"/>
            </a:xfrm>
            <a:prstGeom prst="rect">
              <a:avLst/>
            </a:prstGeom>
            <a:solidFill>
              <a:srgbClr val="F4B083"/>
            </a:solidFill>
            <a:ln w="12700">
              <a:solidFill>
                <a:srgbClr val="1F4D7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BRÓCOLIS</a:t>
              </a:r>
              <a:endParaRPr kumimoji="0" lang="pt-BR" alt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0,10 ha</a:t>
              </a:r>
              <a:endParaRPr kumimoji="0" lang="pt-BR" alt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Retângulo 33"/>
            <p:cNvSpPr>
              <a:spLocks noChangeArrowheads="1"/>
            </p:cNvSpPr>
            <p:nvPr/>
          </p:nvSpPr>
          <p:spPr bwMode="auto">
            <a:xfrm>
              <a:off x="5708383" y="4102670"/>
              <a:ext cx="862970" cy="1826106"/>
            </a:xfrm>
            <a:prstGeom prst="rect">
              <a:avLst/>
            </a:prstGeom>
            <a:solidFill>
              <a:srgbClr val="BF8F00"/>
            </a:solidFill>
            <a:ln w="12700">
              <a:solidFill>
                <a:srgbClr val="1F4D7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ACELGA</a:t>
              </a:r>
              <a:endParaRPr kumimoji="0" lang="pt-BR" alt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0,10 ha</a:t>
              </a:r>
              <a:endParaRPr kumimoji="0" lang="pt-BR" alt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94626" y="171665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294626" y="217385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pSp>
        <p:nvGrpSpPr>
          <p:cNvPr id="12" name="Grupo 11"/>
          <p:cNvGrpSpPr/>
          <p:nvPr/>
        </p:nvGrpSpPr>
        <p:grpSpPr>
          <a:xfrm>
            <a:off x="4895070" y="2713118"/>
            <a:ext cx="3572230" cy="3646650"/>
            <a:chOff x="2307326" y="2178620"/>
            <a:chExt cx="4264027" cy="3750157"/>
          </a:xfrm>
        </p:grpSpPr>
        <p:sp>
          <p:nvSpPr>
            <p:cNvPr id="13" name="Retângulo 12"/>
            <p:cNvSpPr>
              <a:spLocks noChangeArrowheads="1"/>
            </p:cNvSpPr>
            <p:nvPr/>
          </p:nvSpPr>
          <p:spPr bwMode="auto">
            <a:xfrm>
              <a:off x="2307326" y="4083620"/>
              <a:ext cx="1162050" cy="1845157"/>
            </a:xfrm>
            <a:prstGeom prst="rect">
              <a:avLst/>
            </a:prstGeom>
            <a:solidFill>
              <a:srgbClr val="823B0B"/>
            </a:solidFill>
            <a:ln w="12700">
              <a:solidFill>
                <a:srgbClr val="1F4D7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ABÓBORA</a:t>
              </a:r>
              <a:endParaRPr kumimoji="0" lang="pt-BR" alt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0,15 ha</a:t>
              </a:r>
              <a:endParaRPr kumimoji="0" lang="pt-BR" alt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tângulo 13"/>
            <p:cNvSpPr>
              <a:spLocks noChangeArrowheads="1"/>
            </p:cNvSpPr>
            <p:nvPr/>
          </p:nvSpPr>
          <p:spPr bwMode="auto">
            <a:xfrm>
              <a:off x="4711352" y="2178620"/>
              <a:ext cx="1859999" cy="1781175"/>
            </a:xfrm>
            <a:prstGeom prst="rect">
              <a:avLst/>
            </a:prstGeom>
            <a:solidFill>
              <a:srgbClr val="538135"/>
            </a:solidFill>
            <a:ln w="12700">
              <a:solidFill>
                <a:srgbClr val="1F4D7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PIMENTÃO</a:t>
              </a:r>
              <a:endParaRPr kumimoji="0" lang="pt-BR" alt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0,20 ha</a:t>
              </a:r>
              <a:endParaRPr kumimoji="0" lang="pt-BR" alt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tângulo 31"/>
            <p:cNvSpPr>
              <a:spLocks noChangeArrowheads="1"/>
            </p:cNvSpPr>
            <p:nvPr/>
          </p:nvSpPr>
          <p:spPr bwMode="auto">
            <a:xfrm>
              <a:off x="3561452" y="4097907"/>
              <a:ext cx="1057824" cy="1830870"/>
            </a:xfrm>
            <a:prstGeom prst="rect">
              <a:avLst/>
            </a:prstGeom>
            <a:solidFill>
              <a:srgbClr val="C45911"/>
            </a:solidFill>
            <a:ln w="12700">
              <a:solidFill>
                <a:srgbClr val="1F4D7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ALFACE</a:t>
              </a:r>
              <a:endParaRPr kumimoji="0" lang="pt-BR" altLang="pt-B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0,15 ha</a:t>
              </a:r>
              <a:endParaRPr kumimoji="0" lang="pt-BR" altLang="pt-B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tângulo 32"/>
            <p:cNvSpPr>
              <a:spLocks noChangeArrowheads="1"/>
            </p:cNvSpPr>
            <p:nvPr/>
          </p:nvSpPr>
          <p:spPr bwMode="auto">
            <a:xfrm>
              <a:off x="4711352" y="4112195"/>
              <a:ext cx="904952" cy="1816582"/>
            </a:xfrm>
            <a:prstGeom prst="rect">
              <a:avLst/>
            </a:prstGeom>
            <a:solidFill>
              <a:srgbClr val="F4B083"/>
            </a:solidFill>
            <a:ln w="12700">
              <a:solidFill>
                <a:srgbClr val="1F4D7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BRÓCOLIS</a:t>
              </a:r>
              <a:endParaRPr kumimoji="0" lang="pt-BR" alt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0,10 ha</a:t>
              </a:r>
              <a:endParaRPr kumimoji="0" lang="pt-BR" alt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tângulo 33"/>
            <p:cNvSpPr>
              <a:spLocks noChangeArrowheads="1"/>
            </p:cNvSpPr>
            <p:nvPr/>
          </p:nvSpPr>
          <p:spPr bwMode="auto">
            <a:xfrm>
              <a:off x="5708382" y="4102670"/>
              <a:ext cx="862971" cy="1826107"/>
            </a:xfrm>
            <a:prstGeom prst="rect">
              <a:avLst/>
            </a:prstGeom>
            <a:solidFill>
              <a:srgbClr val="BF8F00"/>
            </a:solidFill>
            <a:ln w="12700">
              <a:solidFill>
                <a:srgbClr val="1F4D78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ACELGA</a:t>
              </a:r>
              <a:endParaRPr kumimoji="0" lang="pt-BR" altLang="pt-BR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t-BR" altLang="pt-BR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0,10 ha</a:t>
              </a:r>
              <a:endParaRPr kumimoji="0" lang="pt-BR" altLang="pt-B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4" name="Retângulo 23"/>
          <p:cNvSpPr>
            <a:spLocks noChangeArrowheads="1"/>
          </p:cNvSpPr>
          <p:nvPr/>
        </p:nvSpPr>
        <p:spPr bwMode="auto">
          <a:xfrm>
            <a:off x="4903976" y="2713118"/>
            <a:ext cx="1927952" cy="1732014"/>
          </a:xfrm>
          <a:prstGeom prst="rect">
            <a:avLst/>
          </a:prstGeom>
          <a:solidFill>
            <a:srgbClr val="823B0B"/>
          </a:solidFill>
          <a:ln w="12700">
            <a:solidFill>
              <a:srgbClr val="1F4D7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ABÓBORA</a:t>
            </a:r>
            <a:endParaRPr kumimoji="0" lang="pt-BR" altLang="pt-B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0,30 ha</a:t>
            </a:r>
            <a:endParaRPr kumimoji="0" lang="pt-BR" altLang="pt-B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1159332" y="6359768"/>
            <a:ext cx="2108907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ÁREA TOTAL: 1,0 HA</a:t>
            </a:r>
            <a:endParaRPr kumimoji="0" lang="pt-BR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7" name="CaixaDeTexto 26"/>
          <p:cNvSpPr txBox="1"/>
          <p:nvPr/>
        </p:nvSpPr>
        <p:spPr>
          <a:xfrm>
            <a:off x="5386575" y="6359768"/>
            <a:ext cx="2960102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ÁREA REMANEJADA: 0,30 HA</a:t>
            </a:r>
            <a:endParaRPr kumimoji="0" lang="pt-BR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484340" y="2412008"/>
            <a:ext cx="946730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Exemplo:</a:t>
            </a:r>
            <a:endParaRPr kumimoji="0" lang="pt-BR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8" name="Seta para a direita 17"/>
          <p:cNvSpPr/>
          <p:nvPr/>
        </p:nvSpPr>
        <p:spPr>
          <a:xfrm>
            <a:off x="4356825" y="4351009"/>
            <a:ext cx="313918" cy="484632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387599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/>
        </p:nvSpPr>
        <p:spPr>
          <a:xfrm>
            <a:off x="540724" y="830542"/>
            <a:ext cx="7926576" cy="51706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just"/>
            <a:r>
              <a:rPr lang="pt-BR" sz="2200" dirty="0"/>
              <a:t>Cada cesta de hortícolas será financiada e discriminada em um único instrumento de crédito, </a:t>
            </a:r>
            <a:r>
              <a:rPr lang="pt-BR" sz="2200" b="1" dirty="0">
                <a:solidFill>
                  <a:srgbClr val="006600"/>
                </a:solidFill>
              </a:rPr>
              <a:t>sem a possibilidade de incluir no remanejamento </a:t>
            </a:r>
            <a:r>
              <a:rPr lang="pt-BR" sz="2200" b="1" u="sng" dirty="0">
                <a:solidFill>
                  <a:srgbClr val="006600"/>
                </a:solidFill>
              </a:rPr>
              <a:t>culturas não financiadas</a:t>
            </a:r>
            <a:r>
              <a:rPr lang="pt-BR" sz="2200" dirty="0"/>
              <a:t>, tampouco reduzir a área total da operação de crédito.</a:t>
            </a:r>
          </a:p>
          <a:p>
            <a:pPr algn="just"/>
            <a:endParaRPr lang="pt-BR" sz="2200" dirty="0"/>
          </a:p>
          <a:p>
            <a:pPr algn="just"/>
            <a:r>
              <a:rPr lang="pt-BR" sz="2200" dirty="0"/>
              <a:t>O valor do crédito, área plantada, insumos e serviços e demais dados relativos a </a:t>
            </a:r>
            <a:r>
              <a:rPr lang="pt-BR" sz="2200" b="1" dirty="0">
                <a:solidFill>
                  <a:srgbClr val="006600"/>
                </a:solidFill>
              </a:rPr>
              <a:t>cada cultura </a:t>
            </a:r>
            <a:r>
              <a:rPr lang="pt-BR" sz="2200" dirty="0"/>
              <a:t>serão discriminados no instrumento de crédito e registrados no </a:t>
            </a:r>
            <a:r>
              <a:rPr lang="pt-BR" sz="2200" dirty="0" err="1"/>
              <a:t>Sicor</a:t>
            </a:r>
            <a:r>
              <a:rPr lang="pt-BR" sz="2200" dirty="0"/>
              <a:t>.</a:t>
            </a:r>
          </a:p>
          <a:p>
            <a:pPr algn="just"/>
            <a:endParaRPr lang="pt-BR" sz="2200" dirty="0"/>
          </a:p>
          <a:p>
            <a:pPr algn="just"/>
            <a:r>
              <a:rPr lang="pt-BR" sz="2200" dirty="0"/>
              <a:t>Admite-se, no mesmo ano agrícola, a liquidação de uma operação e contratação de outra com igual ou diferente composição da cesta de culturas da operação liquidada.</a:t>
            </a:r>
          </a:p>
          <a:p>
            <a:pPr algn="just"/>
            <a:endParaRPr lang="pt-BR" sz="2200" dirty="0" smtClean="0"/>
          </a:p>
          <a:p>
            <a:pPr algn="just"/>
            <a:r>
              <a:rPr lang="pt-BR" sz="2200" dirty="0" smtClean="0"/>
              <a:t>O </a:t>
            </a:r>
            <a:r>
              <a:rPr lang="pt-BR" sz="2200" dirty="0"/>
              <a:t>mapa ou croqui da lavoura deverá definir o local de plantio previsto para o conjunto da cesta de culturas</a:t>
            </a:r>
            <a:r>
              <a:rPr lang="pt-BR" sz="2200" dirty="0" smtClean="0"/>
              <a:t>.</a:t>
            </a:r>
          </a:p>
        </p:txBody>
      </p:sp>
      <p:sp>
        <p:nvSpPr>
          <p:cNvPr id="129" name="Shape 129"/>
          <p:cNvSpPr/>
          <p:nvPr/>
        </p:nvSpPr>
        <p:spPr>
          <a:xfrm>
            <a:off x="5842481" y="188638"/>
            <a:ext cx="3122005" cy="553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pt-BR" sz="3000" dirty="0" smtClean="0"/>
              <a:t>Cesta de hortícolas</a:t>
            </a:r>
            <a:endParaRPr sz="30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294626" y="171665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2294626" y="217385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039854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5842481" y="188638"/>
            <a:ext cx="3122005" cy="553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pt-BR" sz="3000" dirty="0" smtClean="0"/>
              <a:t>Cesta de hortícolas</a:t>
            </a:r>
            <a:endParaRPr sz="3000" dirty="0"/>
          </a:p>
        </p:txBody>
      </p:sp>
      <p:sp>
        <p:nvSpPr>
          <p:cNvPr id="8" name="Retângulo 7"/>
          <p:cNvSpPr/>
          <p:nvPr/>
        </p:nvSpPr>
        <p:spPr>
          <a:xfrm>
            <a:off x="612475" y="959633"/>
            <a:ext cx="813471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200" b="1" dirty="0" smtClean="0">
                <a:solidFill>
                  <a:srgbClr val="006600"/>
                </a:solidFill>
                <a:ea typeface="+mj-ea"/>
                <a:cs typeface="+mj-cs"/>
              </a:rPr>
              <a:t>MCR 16-10-23</a:t>
            </a:r>
            <a:endParaRPr lang="pt-BR" sz="2200" dirty="0" smtClean="0"/>
          </a:p>
          <a:p>
            <a:pPr algn="just"/>
            <a:r>
              <a:rPr lang="pt-BR" sz="2400" dirty="0" smtClean="0"/>
              <a:t>O </a:t>
            </a:r>
            <a:r>
              <a:rPr lang="pt-BR" sz="2400" dirty="0"/>
              <a:t>valor enquadrado de cada cultura será definido com base no valor necessário para produção de um ciclo da respectiva </a:t>
            </a:r>
            <a:r>
              <a:rPr lang="pt-BR" sz="2400" dirty="0" smtClean="0"/>
              <a:t>cultura. 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A </a:t>
            </a:r>
            <a:r>
              <a:rPr lang="pt-BR" sz="2400" dirty="0"/>
              <a:t>base de cálculo de cobertura de cada cultura será definida multiplicando o valor enquadrado por hectare da cultura pelo respectivo número de hectares plantados, apurado na vistoria de comprovação de </a:t>
            </a:r>
            <a:r>
              <a:rPr lang="pt-BR" sz="2400" dirty="0" smtClean="0"/>
              <a:t>perdas.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 smtClean="0"/>
              <a:t>O </a:t>
            </a:r>
            <a:r>
              <a:rPr lang="pt-BR" sz="2400" dirty="0"/>
              <a:t>valor total de cobertura da cesta, calculado </a:t>
            </a:r>
            <a:r>
              <a:rPr lang="pt-BR" sz="2400" dirty="0" smtClean="0"/>
              <a:t>conforme o parágrafo acima, </a:t>
            </a:r>
            <a:r>
              <a:rPr lang="pt-BR" sz="2400" dirty="0"/>
              <a:t>não poderá exceder o somatório do valor enquadrado dessas culturas no instrumento de </a:t>
            </a:r>
            <a:r>
              <a:rPr lang="pt-BR" sz="2400" dirty="0" smtClean="0"/>
              <a:t>crédito.</a:t>
            </a:r>
            <a:endParaRPr lang="pt-BR" sz="2200" dirty="0" smtClean="0"/>
          </a:p>
          <a:p>
            <a:pPr algn="just"/>
            <a:endParaRPr lang="pt-BR" sz="2200" dirty="0"/>
          </a:p>
          <a:p>
            <a:pPr algn="just"/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val="34634485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1181972" y="188638"/>
            <a:ext cx="6780057" cy="5539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pt-BR" sz="3000" dirty="0" smtClean="0"/>
              <a:t>Culturas permitidas na cesta de hortícolas</a:t>
            </a:r>
            <a:endParaRPr sz="3000" dirty="0"/>
          </a:p>
        </p:txBody>
      </p:sp>
      <p:sp>
        <p:nvSpPr>
          <p:cNvPr id="4" name="Retângulo 3"/>
          <p:cNvSpPr/>
          <p:nvPr/>
        </p:nvSpPr>
        <p:spPr>
          <a:xfrm>
            <a:off x="6529128" y="952136"/>
            <a:ext cx="211618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/>
              <a:t>Melão</a:t>
            </a:r>
          </a:p>
          <a:p>
            <a:r>
              <a:rPr lang="pt-BR" sz="2000" dirty="0" smtClean="0"/>
              <a:t>Menta</a:t>
            </a:r>
            <a:endParaRPr lang="pt-BR" sz="2000" dirty="0"/>
          </a:p>
          <a:p>
            <a:r>
              <a:rPr lang="pt-BR" sz="2000" dirty="0"/>
              <a:t>Morango</a:t>
            </a:r>
          </a:p>
          <a:p>
            <a:r>
              <a:rPr lang="pt-BR" sz="2000" dirty="0" smtClean="0"/>
              <a:t>Mostarda</a:t>
            </a:r>
          </a:p>
          <a:p>
            <a:r>
              <a:rPr lang="pt-BR" sz="2000" dirty="0"/>
              <a:t>Nabo</a:t>
            </a:r>
          </a:p>
          <a:p>
            <a:r>
              <a:rPr lang="pt-BR" sz="2000" dirty="0"/>
              <a:t>Pepino</a:t>
            </a:r>
          </a:p>
          <a:p>
            <a:r>
              <a:rPr lang="pt-BR" sz="2000" dirty="0"/>
              <a:t>Pimenta</a:t>
            </a:r>
          </a:p>
          <a:p>
            <a:r>
              <a:rPr lang="pt-BR" sz="2000" dirty="0"/>
              <a:t>Pimentão</a:t>
            </a:r>
          </a:p>
          <a:p>
            <a:r>
              <a:rPr lang="pt-BR" sz="2000" dirty="0"/>
              <a:t>Quiabo</a:t>
            </a:r>
          </a:p>
          <a:p>
            <a:r>
              <a:rPr lang="pt-BR" sz="2000" dirty="0"/>
              <a:t>Rabanete Repolho</a:t>
            </a:r>
          </a:p>
          <a:p>
            <a:r>
              <a:rPr lang="pt-BR" sz="2000" dirty="0"/>
              <a:t>Rúcula</a:t>
            </a:r>
          </a:p>
          <a:p>
            <a:r>
              <a:rPr lang="pt-BR" sz="2000" dirty="0"/>
              <a:t>Salsa</a:t>
            </a:r>
          </a:p>
          <a:p>
            <a:r>
              <a:rPr lang="pt-BR" sz="2000" dirty="0"/>
              <a:t>Serralha</a:t>
            </a:r>
          </a:p>
          <a:p>
            <a:r>
              <a:rPr lang="pt-BR" sz="2000" dirty="0"/>
              <a:t>Taioba</a:t>
            </a:r>
          </a:p>
          <a:p>
            <a:r>
              <a:rPr lang="pt-BR" sz="2000" dirty="0"/>
              <a:t>Tomate Cereja</a:t>
            </a:r>
          </a:p>
          <a:p>
            <a:r>
              <a:rPr lang="pt-BR" sz="2000" dirty="0"/>
              <a:t>Vagem</a:t>
            </a:r>
          </a:p>
          <a:p>
            <a:endParaRPr lang="pt-BR" sz="2000" dirty="0"/>
          </a:p>
          <a:p>
            <a:endParaRPr lang="pt-BR" sz="2000" dirty="0"/>
          </a:p>
        </p:txBody>
      </p:sp>
      <p:sp>
        <p:nvSpPr>
          <p:cNvPr id="5" name="Retângulo 4"/>
          <p:cNvSpPr/>
          <p:nvPr/>
        </p:nvSpPr>
        <p:spPr>
          <a:xfrm>
            <a:off x="3044142" y="952136"/>
            <a:ext cx="348498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/>
              <a:t>Cenoura</a:t>
            </a:r>
            <a:endParaRPr lang="pt-BR" sz="2000" dirty="0"/>
          </a:p>
          <a:p>
            <a:r>
              <a:rPr lang="pt-BR" sz="2000" dirty="0" smtClean="0"/>
              <a:t>Chicória</a:t>
            </a:r>
            <a:endParaRPr lang="pt-BR" sz="2000" dirty="0"/>
          </a:p>
          <a:p>
            <a:r>
              <a:rPr lang="pt-BR" sz="2000" dirty="0"/>
              <a:t>Chuchu</a:t>
            </a:r>
          </a:p>
          <a:p>
            <a:r>
              <a:rPr lang="pt-BR" sz="2000" dirty="0"/>
              <a:t>Coentro</a:t>
            </a:r>
          </a:p>
          <a:p>
            <a:r>
              <a:rPr lang="pt-BR" sz="2000" dirty="0"/>
              <a:t>Couve</a:t>
            </a:r>
          </a:p>
          <a:p>
            <a:r>
              <a:rPr lang="pt-BR" sz="2000" dirty="0"/>
              <a:t>Couve-Flor</a:t>
            </a:r>
          </a:p>
          <a:p>
            <a:r>
              <a:rPr lang="pt-BR" sz="2000" dirty="0"/>
              <a:t>Ervilha (Vagem Verde)</a:t>
            </a:r>
          </a:p>
          <a:p>
            <a:r>
              <a:rPr lang="pt-BR" sz="2000" dirty="0" smtClean="0"/>
              <a:t>Escarola</a:t>
            </a:r>
          </a:p>
          <a:p>
            <a:r>
              <a:rPr lang="pt-BR" sz="2000" dirty="0"/>
              <a:t>Espinafre</a:t>
            </a:r>
          </a:p>
          <a:p>
            <a:r>
              <a:rPr lang="pt-BR" sz="2000" dirty="0"/>
              <a:t>Feijão Caupi (Vagem verde)</a:t>
            </a:r>
          </a:p>
          <a:p>
            <a:r>
              <a:rPr lang="pt-BR" sz="2000" dirty="0"/>
              <a:t>Hortelã</a:t>
            </a:r>
          </a:p>
          <a:p>
            <a:r>
              <a:rPr lang="pt-BR" sz="2000" dirty="0"/>
              <a:t>Inhame </a:t>
            </a:r>
          </a:p>
          <a:p>
            <a:r>
              <a:rPr lang="pt-BR" sz="2000" dirty="0"/>
              <a:t>Jiló</a:t>
            </a:r>
          </a:p>
          <a:p>
            <a:r>
              <a:rPr lang="pt-BR" sz="2000" dirty="0"/>
              <a:t>Manjericão</a:t>
            </a:r>
          </a:p>
          <a:p>
            <a:r>
              <a:rPr lang="pt-BR" sz="2000" dirty="0"/>
              <a:t>Maxixe</a:t>
            </a:r>
          </a:p>
          <a:p>
            <a:r>
              <a:rPr lang="pt-BR" sz="2000" dirty="0" smtClean="0"/>
              <a:t>Melancia</a:t>
            </a:r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</p:txBody>
      </p:sp>
      <p:sp>
        <p:nvSpPr>
          <p:cNvPr id="6" name="Retângulo 5"/>
          <p:cNvSpPr/>
          <p:nvPr/>
        </p:nvSpPr>
        <p:spPr>
          <a:xfrm>
            <a:off x="573851" y="952136"/>
            <a:ext cx="2470291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/>
              <a:t>Abóbora-Moranga</a:t>
            </a:r>
          </a:p>
          <a:p>
            <a:r>
              <a:rPr lang="pt-BR" sz="2000" dirty="0"/>
              <a:t>Abobrinha</a:t>
            </a:r>
          </a:p>
          <a:p>
            <a:r>
              <a:rPr lang="pt-BR" sz="2000" dirty="0"/>
              <a:t>Açafrão</a:t>
            </a:r>
          </a:p>
          <a:p>
            <a:r>
              <a:rPr lang="pt-BR" sz="2000" dirty="0"/>
              <a:t>Acelga</a:t>
            </a:r>
          </a:p>
          <a:p>
            <a:r>
              <a:rPr lang="pt-BR" sz="2000" dirty="0"/>
              <a:t>Agrião</a:t>
            </a:r>
          </a:p>
          <a:p>
            <a:r>
              <a:rPr lang="pt-BR" sz="2000" dirty="0"/>
              <a:t>Aipo</a:t>
            </a:r>
          </a:p>
          <a:p>
            <a:r>
              <a:rPr lang="pt-BR" sz="2000" dirty="0"/>
              <a:t>Alface</a:t>
            </a:r>
          </a:p>
          <a:p>
            <a:r>
              <a:rPr lang="pt-BR" sz="2000" dirty="0"/>
              <a:t>Alho</a:t>
            </a:r>
          </a:p>
          <a:p>
            <a:r>
              <a:rPr lang="pt-BR" sz="2000" dirty="0"/>
              <a:t>Alho Poró</a:t>
            </a:r>
          </a:p>
          <a:p>
            <a:r>
              <a:rPr lang="pt-BR" sz="2000" dirty="0"/>
              <a:t>Almeirão</a:t>
            </a:r>
          </a:p>
          <a:p>
            <a:r>
              <a:rPr lang="pt-BR" sz="2000" dirty="0"/>
              <a:t>Aspargo</a:t>
            </a:r>
          </a:p>
          <a:p>
            <a:r>
              <a:rPr lang="pt-BR" sz="2000" dirty="0" smtClean="0"/>
              <a:t>Batata-Doce</a:t>
            </a:r>
          </a:p>
          <a:p>
            <a:r>
              <a:rPr lang="pt-BR" sz="2000" dirty="0"/>
              <a:t>Berinjela</a:t>
            </a:r>
          </a:p>
          <a:p>
            <a:r>
              <a:rPr lang="pt-BR" sz="2000" dirty="0"/>
              <a:t>Beterraba</a:t>
            </a:r>
          </a:p>
          <a:p>
            <a:r>
              <a:rPr lang="pt-BR" sz="2000" dirty="0"/>
              <a:t>Brócolis</a:t>
            </a:r>
          </a:p>
          <a:p>
            <a:r>
              <a:rPr lang="pt-BR" sz="2000" dirty="0"/>
              <a:t>Cebolinha Verde</a:t>
            </a:r>
          </a:p>
          <a:p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25123925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sp>
        <p:nvSpPr>
          <p:cNvPr id="203" name="Shape 203"/>
          <p:cNvSpPr/>
          <p:nvPr/>
        </p:nvSpPr>
        <p:spPr>
          <a:xfrm>
            <a:off x="4334438" y="462191"/>
            <a:ext cx="3809099" cy="613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0074" tIns="40074" rIns="40074" bIns="40074">
            <a:spAutoFit/>
          </a:bodyPr>
          <a:lstStyle>
            <a:lvl1pPr>
              <a:defRPr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SEGURO DA AGRICULTURA FAMILIAR</a:t>
            </a:r>
          </a:p>
        </p:txBody>
      </p:sp>
      <p:sp>
        <p:nvSpPr>
          <p:cNvPr id="204" name="Shape 204"/>
          <p:cNvSpPr/>
          <p:nvPr/>
        </p:nvSpPr>
        <p:spPr>
          <a:xfrm>
            <a:off x="2286000" y="3054437"/>
            <a:ext cx="4572000" cy="307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algn="just">
              <a:defRPr sz="15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ONDE OBTER MAIS INFORMAÇÕES </a:t>
            </a:r>
          </a:p>
        </p:txBody>
      </p:sp>
      <p:graphicFrame>
        <p:nvGraphicFramePr>
          <p:cNvPr id="205" name="Table 205"/>
          <p:cNvGraphicFramePr/>
          <p:nvPr>
            <p:extLst>
              <p:ext uri="{D42A27DB-BD31-4B8C-83A1-F6EECF244321}">
                <p14:modId xmlns:p14="http://schemas.microsoft.com/office/powerpoint/2010/main" val="871703977"/>
              </p:ext>
            </p:extLst>
          </p:nvPr>
        </p:nvGraphicFramePr>
        <p:xfrm>
          <a:off x="1935558" y="2852933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Órgãos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Públicos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de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Assistência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Técnica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Rural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6" name="Table 206"/>
          <p:cNvGraphicFramePr/>
          <p:nvPr>
            <p:extLst>
              <p:ext uri="{D42A27DB-BD31-4B8C-83A1-F6EECF244321}">
                <p14:modId xmlns:p14="http://schemas.microsoft.com/office/powerpoint/2010/main" val="411282005"/>
              </p:ext>
            </p:extLst>
          </p:nvPr>
        </p:nvGraphicFramePr>
        <p:xfrm>
          <a:off x="1935558" y="3284292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Secretaria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de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Agricultura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do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Município</a:t>
                      </a:r>
                      <a:endParaRPr sz="1500" b="1" dirty="0">
                        <a:solidFill>
                          <a:srgbClr val="403152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7" name="Table 207"/>
          <p:cNvGraphicFramePr/>
          <p:nvPr>
            <p:extLst>
              <p:ext uri="{D42A27DB-BD31-4B8C-83A1-F6EECF244321}">
                <p14:modId xmlns:p14="http://schemas.microsoft.com/office/powerpoint/2010/main" val="177276742"/>
              </p:ext>
            </p:extLst>
          </p:nvPr>
        </p:nvGraphicFramePr>
        <p:xfrm>
          <a:off x="1935558" y="3716339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Sindicatos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,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associações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e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cooperativas</a:t>
                      </a:r>
                      <a:endParaRPr sz="1500" b="1" dirty="0">
                        <a:solidFill>
                          <a:srgbClr val="403152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8" name="Table 208"/>
          <p:cNvGraphicFramePr/>
          <p:nvPr>
            <p:extLst>
              <p:ext uri="{D42A27DB-BD31-4B8C-83A1-F6EECF244321}">
                <p14:modId xmlns:p14="http://schemas.microsoft.com/office/powerpoint/2010/main" val="4263942049"/>
              </p:ext>
            </p:extLst>
          </p:nvPr>
        </p:nvGraphicFramePr>
        <p:xfrm>
          <a:off x="1935558" y="4148387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Agências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dos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bancos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que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operam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o SEAF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9" name="Table 209"/>
          <p:cNvGraphicFramePr/>
          <p:nvPr>
            <p:extLst>
              <p:ext uri="{D42A27DB-BD31-4B8C-83A1-F6EECF244321}">
                <p14:modId xmlns:p14="http://schemas.microsoft.com/office/powerpoint/2010/main" val="110163216"/>
              </p:ext>
            </p:extLst>
          </p:nvPr>
        </p:nvGraphicFramePr>
        <p:xfrm>
          <a:off x="1935558" y="4581128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500" b="1">
                          <a:solidFill>
                            <a:srgbClr val="403152"/>
                          </a:solidFill>
                        </a:defRPr>
                      </a:pPr>
                      <a:r>
                        <a:rPr dirty="0" err="1"/>
                        <a:t>Veja</a:t>
                      </a:r>
                      <a:r>
                        <a:rPr dirty="0"/>
                        <a:t> a </a:t>
                      </a:r>
                      <a:r>
                        <a:rPr dirty="0" err="1"/>
                        <a:t>página</a:t>
                      </a:r>
                      <a:r>
                        <a:rPr dirty="0"/>
                        <a:t> do SEAF no site do MDA</a:t>
                      </a:r>
                      <a:r>
                        <a:rPr dirty="0" smtClean="0"/>
                        <a:t>:</a:t>
                      </a:r>
                      <a:endParaRPr sz="1400" u="sng" dirty="0">
                        <a:solidFill>
                          <a:srgbClr val="0000FF"/>
                        </a:solidFill>
                        <a:uFill>
                          <a:solidFill>
                            <a:srgbClr val="0000FF"/>
                          </a:solidFill>
                        </a:uFill>
                        <a:hlinkClick r:id="rId2"/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0" name="Table 210"/>
          <p:cNvGraphicFramePr/>
          <p:nvPr>
            <p:extLst>
              <p:ext uri="{D42A27DB-BD31-4B8C-83A1-F6EECF244321}">
                <p14:modId xmlns:p14="http://schemas.microsoft.com/office/powerpoint/2010/main" val="2829451659"/>
              </p:ext>
            </p:extLst>
          </p:nvPr>
        </p:nvGraphicFramePr>
        <p:xfrm>
          <a:off x="1935558" y="5013176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500" b="1">
                          <a:solidFill>
                            <a:srgbClr val="403152"/>
                          </a:solidFill>
                        </a:defRPr>
                      </a:pP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E-mail </a:t>
                      </a:r>
                      <a:r>
                        <a:rPr sz="1400" b="1" i="0" u="sng" strike="noStrike" cap="none" spc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j-lt"/>
                          <a:ea typeface="+mj-ea"/>
                          <a:cs typeface="+mj-cs"/>
                          <a:sym typeface="Calibri"/>
                        </a:rPr>
                        <a:t>seaf@mda.gov.br 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1" name="Table 211"/>
          <p:cNvGraphicFramePr/>
          <p:nvPr>
            <p:extLst>
              <p:ext uri="{D42A27DB-BD31-4B8C-83A1-F6EECF244321}">
                <p14:modId xmlns:p14="http://schemas.microsoft.com/office/powerpoint/2010/main" val="3239167612"/>
              </p:ext>
            </p:extLst>
          </p:nvPr>
        </p:nvGraphicFramePr>
        <p:xfrm>
          <a:off x="1935558" y="5444532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Fone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(61) 2020-0895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2" name="Table 212"/>
          <p:cNvGraphicFramePr/>
          <p:nvPr>
            <p:extLst>
              <p:ext uri="{D42A27DB-BD31-4B8C-83A1-F6EECF244321}">
                <p14:modId xmlns:p14="http://schemas.microsoft.com/office/powerpoint/2010/main" val="3650551280"/>
              </p:ext>
            </p:extLst>
          </p:nvPr>
        </p:nvGraphicFramePr>
        <p:xfrm>
          <a:off x="1935558" y="2420196"/>
          <a:ext cx="5272880" cy="4572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2000" b="1" dirty="0">
                          <a:solidFill>
                            <a:srgbClr val="006600"/>
                          </a:solidFill>
                        </a:rPr>
                        <a:t>ONDE OBTER MAIS </a:t>
                      </a:r>
                      <a:r>
                        <a:rPr sz="2000" b="1" dirty="0" smtClean="0">
                          <a:solidFill>
                            <a:srgbClr val="006600"/>
                          </a:solidFill>
                        </a:rPr>
                        <a:t>INFORMAÇÕES</a:t>
                      </a:r>
                      <a:r>
                        <a:rPr lang="pt-BR" sz="2000" b="1" dirty="0" smtClean="0">
                          <a:solidFill>
                            <a:srgbClr val="006600"/>
                          </a:solidFill>
                        </a:rPr>
                        <a:t>:</a:t>
                      </a:r>
                      <a:endParaRPr sz="2000" b="1" dirty="0">
                        <a:solidFill>
                          <a:srgbClr val="006600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C3D69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3" name="Table 213"/>
          <p:cNvGraphicFramePr/>
          <p:nvPr>
            <p:extLst>
              <p:ext uri="{D42A27DB-BD31-4B8C-83A1-F6EECF244321}">
                <p14:modId xmlns:p14="http://schemas.microsoft.com/office/powerpoint/2010/main" val="2891054873"/>
              </p:ext>
            </p:extLst>
          </p:nvPr>
        </p:nvGraphicFramePr>
        <p:xfrm>
          <a:off x="1935558" y="1333184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CUIDADOS PARA NÃO PERDER A COBERTURA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4" name="Table 214"/>
          <p:cNvGraphicFramePr/>
          <p:nvPr>
            <p:extLst>
              <p:ext uri="{D42A27DB-BD31-4B8C-83A1-F6EECF244321}">
                <p14:modId xmlns:p14="http://schemas.microsoft.com/office/powerpoint/2010/main" val="1910654040"/>
              </p:ext>
            </p:extLst>
          </p:nvPr>
        </p:nvGraphicFramePr>
        <p:xfrm>
          <a:off x="1935558" y="1831234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COMO COLETAR AMOSTRA PARA ANÁLISE DE SOLO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5" name="Table 215"/>
          <p:cNvGraphicFramePr/>
          <p:nvPr>
            <p:extLst>
              <p:ext uri="{D42A27DB-BD31-4B8C-83A1-F6EECF244321}">
                <p14:modId xmlns:p14="http://schemas.microsoft.com/office/powerpoint/2010/main" val="4051897346"/>
              </p:ext>
            </p:extLst>
          </p:nvPr>
        </p:nvGraphicFramePr>
        <p:xfrm>
          <a:off x="1935558" y="406615"/>
          <a:ext cx="5272880" cy="9144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sz="2000" b="1" i="0" u="none" strike="noStrike" cap="none" spc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Calibri"/>
                        </a:rPr>
                        <a:t>VEJA TAMBÉM NA PÁGINA DO </a:t>
                      </a:r>
                      <a:r>
                        <a:rPr sz="20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Calibri"/>
                        </a:rPr>
                        <a:t>SEAF</a:t>
                      </a:r>
                      <a:r>
                        <a:rPr lang="pt-BR" sz="20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Calibri"/>
                        </a:rPr>
                        <a:t>:</a:t>
                      </a:r>
                    </a:p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lang="pt-BR" sz="2000" b="1" u="sng" dirty="0" smtClean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hlinkClick r:id="rId2"/>
                        </a:rPr>
                        <a:t>www.mda.gov.br</a:t>
                      </a:r>
                      <a:endParaRPr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C3D69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3951</TotalTime>
  <Words>449</Words>
  <Application>Microsoft Office PowerPoint</Application>
  <PresentationFormat>Apresentação na tela (4:3)</PresentationFormat>
  <Paragraphs>114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2" baseType="lpstr">
      <vt:lpstr>Arial</vt:lpstr>
      <vt:lpstr>Calibri</vt:lpstr>
      <vt:lpstr>Helvetica</vt:lpstr>
      <vt:lpstr>Times New Roman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Eline Amorim Xavier</dc:creator>
  <cp:lastModifiedBy>Wanderson Henrique de Couto</cp:lastModifiedBy>
  <cp:revision>80</cp:revision>
  <dcterms:modified xsi:type="dcterms:W3CDTF">2017-08-04T17:13:09Z</dcterms:modified>
</cp:coreProperties>
</file>