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handoutMasterIdLst>
    <p:handoutMasterId r:id="rId22"/>
  </p:handoutMasterIdLst>
  <p:sldIdLst>
    <p:sldId id="256" r:id="rId3"/>
    <p:sldId id="277" r:id="rId4"/>
    <p:sldId id="286" r:id="rId5"/>
    <p:sldId id="288" r:id="rId6"/>
    <p:sldId id="299" r:id="rId7"/>
    <p:sldId id="290" r:id="rId8"/>
    <p:sldId id="301" r:id="rId9"/>
    <p:sldId id="300" r:id="rId10"/>
    <p:sldId id="291" r:id="rId11"/>
    <p:sldId id="292" r:id="rId12"/>
    <p:sldId id="302" r:id="rId13"/>
    <p:sldId id="293" r:id="rId14"/>
    <p:sldId id="294" r:id="rId15"/>
    <p:sldId id="295" r:id="rId16"/>
    <p:sldId id="303" r:id="rId17"/>
    <p:sldId id="296" r:id="rId18"/>
    <p:sldId id="297" r:id="rId19"/>
    <p:sldId id="289" r:id="rId20"/>
    <p:sldId id="275" r:id="rId21"/>
  </p:sldIdLst>
  <p:sldSz cx="12192000" cy="6858000"/>
  <p:notesSz cx="6797675"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638" autoAdjust="0"/>
    <p:restoredTop sz="94660" autoAdjust="0"/>
  </p:normalViewPr>
  <p:slideViewPr>
    <p:cSldViewPr snapToGrid="0">
      <p:cViewPr varScale="1">
        <p:scale>
          <a:sx n="105" d="100"/>
          <a:sy n="105" d="100"/>
        </p:scale>
        <p:origin x="138" y="270"/>
      </p:cViewPr>
      <p:guideLst>
        <p:guide orient="horz" pos="2183"/>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1"/>
            <a:ext cx="2945660" cy="498056"/>
          </a:xfrm>
          <a:prstGeom prst="rect">
            <a:avLst/>
          </a:prstGeom>
        </p:spPr>
        <p:txBody>
          <a:bodyPr vert="horz" lIns="91504" tIns="45752" rIns="91504" bIns="45752" rtlCol="0"/>
          <a:lstStyle>
            <a:lvl1pPr algn="l">
              <a:defRPr sz="1200"/>
            </a:lvl1pPr>
          </a:lstStyle>
          <a:p>
            <a:endParaRPr lang="pt-BR"/>
          </a:p>
        </p:txBody>
      </p:sp>
      <p:sp>
        <p:nvSpPr>
          <p:cNvPr id="3" name="Espaço Reservado para Data 2"/>
          <p:cNvSpPr>
            <a:spLocks noGrp="1"/>
          </p:cNvSpPr>
          <p:nvPr>
            <p:ph type="dt" sz="quarter" idx="1"/>
          </p:nvPr>
        </p:nvSpPr>
        <p:spPr>
          <a:xfrm>
            <a:off x="3850442" y="1"/>
            <a:ext cx="2945660" cy="498056"/>
          </a:xfrm>
          <a:prstGeom prst="rect">
            <a:avLst/>
          </a:prstGeom>
        </p:spPr>
        <p:txBody>
          <a:bodyPr vert="horz" lIns="91504" tIns="45752" rIns="91504" bIns="45752" rtlCol="0"/>
          <a:lstStyle>
            <a:lvl1pPr algn="r">
              <a:defRPr sz="1200"/>
            </a:lvl1pPr>
          </a:lstStyle>
          <a:p>
            <a:fld id="{8C1D006B-84B5-4907-972F-9D2C0C13A092}" type="datetimeFigureOut">
              <a:rPr lang="pt-BR" smtClean="0"/>
              <a:t>03/07/2017</a:t>
            </a:fld>
            <a:endParaRPr lang="pt-BR"/>
          </a:p>
        </p:txBody>
      </p:sp>
      <p:sp>
        <p:nvSpPr>
          <p:cNvPr id="4" name="Espaço Reservado para Rodapé 3"/>
          <p:cNvSpPr>
            <a:spLocks noGrp="1"/>
          </p:cNvSpPr>
          <p:nvPr>
            <p:ph type="ftr" sz="quarter" idx="2"/>
          </p:nvPr>
        </p:nvSpPr>
        <p:spPr>
          <a:xfrm>
            <a:off x="0" y="9428584"/>
            <a:ext cx="2945660" cy="498054"/>
          </a:xfrm>
          <a:prstGeom prst="rect">
            <a:avLst/>
          </a:prstGeom>
        </p:spPr>
        <p:txBody>
          <a:bodyPr vert="horz" lIns="91504" tIns="45752" rIns="91504" bIns="45752"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50442" y="9428584"/>
            <a:ext cx="2945660" cy="498054"/>
          </a:xfrm>
          <a:prstGeom prst="rect">
            <a:avLst/>
          </a:prstGeom>
        </p:spPr>
        <p:txBody>
          <a:bodyPr vert="horz" lIns="91504" tIns="45752" rIns="91504" bIns="45752" rtlCol="0" anchor="b"/>
          <a:lstStyle>
            <a:lvl1pPr algn="r">
              <a:defRPr sz="1200"/>
            </a:lvl1pPr>
          </a:lstStyle>
          <a:p>
            <a:fld id="{CBC6CE9C-7F23-44FA-B253-83026F2EC9B0}" type="slidenum">
              <a:rPr lang="pt-BR" smtClean="0"/>
              <a:t>‹nº›</a:t>
            </a:fld>
            <a:endParaRPr lang="pt-BR"/>
          </a:p>
        </p:txBody>
      </p:sp>
    </p:spTree>
    <p:extLst>
      <p:ext uri="{BB962C8B-B14F-4D97-AF65-F5344CB8AC3E}">
        <p14:creationId xmlns:p14="http://schemas.microsoft.com/office/powerpoint/2010/main" val="401670963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5" name="Espaço Reservado para Rodapé 4"/>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1340964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1825625"/>
            <a:ext cx="10515600" cy="4351338"/>
          </a:xfrm>
          <a:prstGeom prst="rect">
            <a:avLst/>
          </a:prstGeo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5" name="Espaço Reservado para Rodapé 4"/>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3490530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a:prstGeom prst="rect">
            <a:avLst/>
          </a:prstGeo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5" name="Espaço Reservado para Rodapé 4"/>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1245983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pt-BR" smtClean="0"/>
              <a:t>Clique para editar o título mestre</a:t>
            </a:r>
            <a:endParaRPr lang="pt-B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p>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15974755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p>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192964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p>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3981011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6" name="Espaço Reservado para Rodapé 5"/>
          <p:cNvSpPr>
            <a:spLocks noGrp="1"/>
          </p:cNvSpPr>
          <p:nvPr>
            <p:ph type="ftr" sz="quarter" idx="11"/>
          </p:nvPr>
        </p:nvSpPr>
        <p:spPr/>
        <p:txBody>
          <a:bodyPr/>
          <a:lstStyle/>
          <a:p>
            <a:endParaRPr lang="pt-BR">
              <a:solidFill>
                <a:prstClr val="black">
                  <a:tint val="75000"/>
                </a:prstClr>
              </a:solidFill>
            </a:endParaRPr>
          </a:p>
        </p:txBody>
      </p:sp>
      <p:sp>
        <p:nvSpPr>
          <p:cNvPr id="7" name="Espaço Reservado para Número de Slide 6"/>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32632386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8" name="Espaço Reservado para Rodapé 7"/>
          <p:cNvSpPr>
            <a:spLocks noGrp="1"/>
          </p:cNvSpPr>
          <p:nvPr>
            <p:ph type="ftr" sz="quarter" idx="11"/>
          </p:nvPr>
        </p:nvSpPr>
        <p:spPr/>
        <p:txBody>
          <a:bodyPr/>
          <a:lstStyle/>
          <a:p>
            <a:endParaRPr lang="pt-BR">
              <a:solidFill>
                <a:prstClr val="black">
                  <a:tint val="75000"/>
                </a:prstClr>
              </a:solidFill>
            </a:endParaRPr>
          </a:p>
        </p:txBody>
      </p:sp>
      <p:sp>
        <p:nvSpPr>
          <p:cNvPr id="9" name="Espaço Reservado para Número de Slide 8"/>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14366519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4" name="Espaço Reservado para Rodapé 3"/>
          <p:cNvSpPr>
            <a:spLocks noGrp="1"/>
          </p:cNvSpPr>
          <p:nvPr>
            <p:ph type="ftr" sz="quarter" idx="11"/>
          </p:nvPr>
        </p:nvSpPr>
        <p:spPr/>
        <p:txBody>
          <a:bodyPr/>
          <a:lstStyle/>
          <a:p>
            <a:endParaRPr lang="pt-BR">
              <a:solidFill>
                <a:prstClr val="black">
                  <a:tint val="75000"/>
                </a:prstClr>
              </a:solidFill>
            </a:endParaRPr>
          </a:p>
        </p:txBody>
      </p:sp>
      <p:sp>
        <p:nvSpPr>
          <p:cNvPr id="5" name="Espaço Reservado para Número de Slide 4"/>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13556216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3" name="Espaço Reservado para Rodapé 2"/>
          <p:cNvSpPr>
            <a:spLocks noGrp="1"/>
          </p:cNvSpPr>
          <p:nvPr>
            <p:ph type="ftr" sz="quarter" idx="11"/>
          </p:nvPr>
        </p:nvSpPr>
        <p:spPr/>
        <p:txBody>
          <a:bodyPr/>
          <a:lstStyle/>
          <a:p>
            <a:endParaRPr lang="pt-BR">
              <a:solidFill>
                <a:prstClr val="black">
                  <a:tint val="75000"/>
                </a:prstClr>
              </a:solidFill>
            </a:endParaRPr>
          </a:p>
        </p:txBody>
      </p:sp>
      <p:sp>
        <p:nvSpPr>
          <p:cNvPr id="4" name="Espaço Reservado para Número de Slide 3"/>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14016517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6" name="Espaço Reservado para Rodapé 5"/>
          <p:cNvSpPr>
            <a:spLocks noGrp="1"/>
          </p:cNvSpPr>
          <p:nvPr>
            <p:ph type="ftr" sz="quarter" idx="11"/>
          </p:nvPr>
        </p:nvSpPr>
        <p:spPr/>
        <p:txBody>
          <a:bodyPr/>
          <a:lstStyle/>
          <a:p>
            <a:endParaRPr lang="pt-BR">
              <a:solidFill>
                <a:prstClr val="black">
                  <a:tint val="75000"/>
                </a:prstClr>
              </a:solidFill>
            </a:endParaRPr>
          </a:p>
        </p:txBody>
      </p:sp>
      <p:sp>
        <p:nvSpPr>
          <p:cNvPr id="7" name="Espaço Reservado para Número de Slide 6"/>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3802653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a:xfrm>
            <a:off x="838200" y="1825625"/>
            <a:ext cx="10515600" cy="4351338"/>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5" name="Espaço Reservado para Rodapé 4"/>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39998952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6" name="Espaço Reservado para Rodapé 5"/>
          <p:cNvSpPr>
            <a:spLocks noGrp="1"/>
          </p:cNvSpPr>
          <p:nvPr>
            <p:ph type="ftr" sz="quarter" idx="11"/>
          </p:nvPr>
        </p:nvSpPr>
        <p:spPr/>
        <p:txBody>
          <a:bodyPr/>
          <a:lstStyle/>
          <a:p>
            <a:endParaRPr lang="pt-BR">
              <a:solidFill>
                <a:prstClr val="black">
                  <a:tint val="75000"/>
                </a:prstClr>
              </a:solidFill>
            </a:endParaRPr>
          </a:p>
        </p:txBody>
      </p:sp>
      <p:sp>
        <p:nvSpPr>
          <p:cNvPr id="7" name="Espaço Reservado para Número de Slide 6"/>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21569206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p>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2151759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838200" y="365125"/>
            <a:ext cx="7734300" cy="5811838"/>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p>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3994684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pt-BR" smtClean="0"/>
              <a:t>Clique para editar o título mestre</a:t>
            </a:r>
            <a:endParaRPr lang="pt-BR"/>
          </a:p>
        </p:txBody>
      </p:sp>
      <p:sp>
        <p:nvSpPr>
          <p:cNvPr id="3" name="Espaço Reservado para Texto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5" name="Espaço Reservado para Rodapé 4"/>
          <p:cNvSpPr>
            <a:spLocks noGrp="1"/>
          </p:cNvSpPr>
          <p:nvPr>
            <p:ph type="ftr" sz="quarter" idx="11"/>
          </p:nvPr>
        </p:nvSpPr>
        <p:spPr>
          <a:xfrm>
            <a:off x="4038600" y="6356350"/>
            <a:ext cx="4114800" cy="365125"/>
          </a:xfrm>
          <a:prstGeom prst="rect">
            <a:avLst/>
          </a:prstGeom>
        </p:spPr>
        <p:txBody>
          <a:bodyPr/>
          <a:lstStyle/>
          <a:p>
            <a:endParaRPr lang="pt-BR"/>
          </a:p>
        </p:txBody>
      </p:sp>
      <p:sp>
        <p:nvSpPr>
          <p:cNvPr id="6" name="Espaço Reservado para Número de Slide 5"/>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2595016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838200" y="1825625"/>
            <a:ext cx="5181600" cy="4351338"/>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825625"/>
            <a:ext cx="5181600" cy="4351338"/>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6" name="Espaço Reservado para Rodapé 5"/>
          <p:cNvSpPr>
            <a:spLocks noGrp="1"/>
          </p:cNvSpPr>
          <p:nvPr>
            <p:ph type="ftr" sz="quarter" idx="11"/>
          </p:nvPr>
        </p:nvSpPr>
        <p:spPr>
          <a:xfrm>
            <a:off x="4038600" y="6356350"/>
            <a:ext cx="41148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512426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pt-BR" smtClean="0"/>
              <a:t>Clique para editar o título mestre</a:t>
            </a:r>
            <a:endParaRPr lang="pt-BR"/>
          </a:p>
        </p:txBody>
      </p:sp>
      <p:sp>
        <p:nvSpPr>
          <p:cNvPr id="3" name="Espaço Reservado para Texto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839788" y="2505075"/>
            <a:ext cx="5157787" cy="3684588"/>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6172200" y="2505075"/>
            <a:ext cx="5183188" cy="3684588"/>
          </a:xfrm>
          <a:prstGeom prst="rect">
            <a:avLst/>
          </a:prstGeom>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8" name="Espaço Reservado para Rodapé 7"/>
          <p:cNvSpPr>
            <a:spLocks noGrp="1"/>
          </p:cNvSpPr>
          <p:nvPr>
            <p:ph type="ftr" sz="quarter" idx="11"/>
          </p:nvPr>
        </p:nvSpPr>
        <p:spPr>
          <a:xfrm>
            <a:off x="4038600" y="6356350"/>
            <a:ext cx="4114800" cy="365125"/>
          </a:xfrm>
          <a:prstGeom prst="rect">
            <a:avLst/>
          </a:prstGeom>
        </p:spPr>
        <p:txBody>
          <a:bodyPr/>
          <a:lstStyle/>
          <a:p>
            <a:endParaRPr lang="pt-BR"/>
          </a:p>
        </p:txBody>
      </p:sp>
      <p:sp>
        <p:nvSpPr>
          <p:cNvPr id="9" name="Espaço Reservado para Número de Slide 8"/>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314946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4" name="Espaço Reservado para Rodapé 3"/>
          <p:cNvSpPr>
            <a:spLocks noGrp="1"/>
          </p:cNvSpPr>
          <p:nvPr>
            <p:ph type="ftr" sz="quarter" idx="11"/>
          </p:nvPr>
        </p:nvSpPr>
        <p:spPr>
          <a:xfrm>
            <a:off x="4038600" y="6356350"/>
            <a:ext cx="4114800" cy="365125"/>
          </a:xfrm>
          <a:prstGeom prst="rect">
            <a:avLst/>
          </a:prstGeom>
        </p:spPr>
        <p:txBody>
          <a:bodyPr/>
          <a:lstStyle/>
          <a:p>
            <a:endParaRPr lang="pt-BR"/>
          </a:p>
        </p:txBody>
      </p:sp>
      <p:sp>
        <p:nvSpPr>
          <p:cNvPr id="5" name="Espaço Reservado para Número de Slide 4"/>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1011059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3" name="Espaço Reservado para Rodapé 2"/>
          <p:cNvSpPr>
            <a:spLocks noGrp="1"/>
          </p:cNvSpPr>
          <p:nvPr>
            <p:ph type="ftr" sz="quarter" idx="11"/>
          </p:nvPr>
        </p:nvSpPr>
        <p:spPr>
          <a:xfrm>
            <a:off x="4038600" y="6356350"/>
            <a:ext cx="4114800" cy="365125"/>
          </a:xfrm>
          <a:prstGeom prst="rect">
            <a:avLst/>
          </a:prstGeom>
        </p:spPr>
        <p:txBody>
          <a:bodyPr/>
          <a:lstStyle/>
          <a:p>
            <a:endParaRPr lang="pt-BR"/>
          </a:p>
        </p:txBody>
      </p:sp>
      <p:sp>
        <p:nvSpPr>
          <p:cNvPr id="4" name="Espaço Reservado para Número de Slide 3"/>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629893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Conteúdo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6" name="Espaço Reservado para Rodapé 5"/>
          <p:cNvSpPr>
            <a:spLocks noGrp="1"/>
          </p:cNvSpPr>
          <p:nvPr>
            <p:ph type="ftr" sz="quarter" idx="11"/>
          </p:nvPr>
        </p:nvSpPr>
        <p:spPr>
          <a:xfrm>
            <a:off x="4038600" y="6356350"/>
            <a:ext cx="41148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2503552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pt-BR" smtClean="0"/>
              <a:t>Clique para editar o título mestre</a:t>
            </a:r>
            <a:endParaRPr lang="pt-BR"/>
          </a:p>
        </p:txBody>
      </p:sp>
      <p:sp>
        <p:nvSpPr>
          <p:cNvPr id="3" name="Espaço Reservado para Imagem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smtClean="0"/>
              <a:t>Clique para editar o texto mestre</a:t>
            </a:r>
          </a:p>
        </p:txBody>
      </p:sp>
      <p:sp>
        <p:nvSpPr>
          <p:cNvPr id="5" name="Espaço Reservado para Data 4"/>
          <p:cNvSpPr>
            <a:spLocks noGrp="1"/>
          </p:cNvSpPr>
          <p:nvPr>
            <p:ph type="dt" sz="half" idx="10"/>
          </p:nvPr>
        </p:nvSpPr>
        <p:spPr>
          <a:xfrm>
            <a:off x="838200" y="6356350"/>
            <a:ext cx="2743200" cy="365125"/>
          </a:xfrm>
          <a:prstGeom prst="rect">
            <a:avLst/>
          </a:prstGeom>
        </p:spPr>
        <p:txBody>
          <a:bodyPr/>
          <a:lstStyle/>
          <a:p>
            <a:fld id="{F2C5ADAB-963B-4565-97E8-A7E0B2DAB18E}" type="datetimeFigureOut">
              <a:rPr lang="pt-BR" smtClean="0"/>
              <a:t>03/07/2017</a:t>
            </a:fld>
            <a:endParaRPr lang="pt-BR"/>
          </a:p>
        </p:txBody>
      </p:sp>
      <p:sp>
        <p:nvSpPr>
          <p:cNvPr id="6" name="Espaço Reservado para Rodapé 5"/>
          <p:cNvSpPr>
            <a:spLocks noGrp="1"/>
          </p:cNvSpPr>
          <p:nvPr>
            <p:ph type="ftr" sz="quarter" idx="11"/>
          </p:nvPr>
        </p:nvSpPr>
        <p:spPr>
          <a:xfrm>
            <a:off x="4038600" y="6356350"/>
            <a:ext cx="4114800" cy="365125"/>
          </a:xfrm>
          <a:prstGeom prst="rect">
            <a:avLst/>
          </a:prstGeom>
        </p:spPr>
        <p:txBody>
          <a:bodyPr/>
          <a:lstStyle/>
          <a:p>
            <a:endParaRPr lang="pt-BR"/>
          </a:p>
        </p:txBody>
      </p:sp>
      <p:sp>
        <p:nvSpPr>
          <p:cNvPr id="7" name="Espaço Reservado para Número de Slide 6"/>
          <p:cNvSpPr>
            <a:spLocks noGrp="1"/>
          </p:cNvSpPr>
          <p:nvPr>
            <p:ph type="sldNum" sz="quarter" idx="12"/>
          </p:nvPr>
        </p:nvSpPr>
        <p:spPr>
          <a:xfrm>
            <a:off x="8610600" y="6356350"/>
            <a:ext cx="2743200" cy="365125"/>
          </a:xfrm>
          <a:prstGeom prst="rect">
            <a:avLst/>
          </a:prstGeom>
        </p:spPr>
        <p:txBody>
          <a:bodyPr/>
          <a:lstStyle/>
          <a:p>
            <a:fld id="{51197B99-C9D0-4752-B534-F42E44CF6207}" type="slidenum">
              <a:rPr lang="pt-BR" smtClean="0"/>
              <a:t>‹nº›</a:t>
            </a:fld>
            <a:endParaRPr lang="pt-BR"/>
          </a:p>
        </p:txBody>
      </p:sp>
    </p:spTree>
    <p:extLst>
      <p:ext uri="{BB962C8B-B14F-4D97-AF65-F5344CB8AC3E}">
        <p14:creationId xmlns:p14="http://schemas.microsoft.com/office/powerpoint/2010/main" val="4242815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pic>
        <p:nvPicPr>
          <p:cNvPr id="4" name="Picture 3" descr="base_logos-01.png"/>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949" y="5939236"/>
            <a:ext cx="12192000" cy="918764"/>
          </a:xfrm>
          <a:prstGeom prst="rect">
            <a:avLst/>
          </a:prstGeom>
        </p:spPr>
      </p:pic>
    </p:spTree>
    <p:extLst>
      <p:ext uri="{BB962C8B-B14F-4D97-AF65-F5344CB8AC3E}">
        <p14:creationId xmlns:p14="http://schemas.microsoft.com/office/powerpoint/2010/main" val="23446774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413F66-8AAB-43CE-AB48-40A872DE4B83}" type="datetimeFigureOut">
              <a:rPr lang="pt-BR" smtClean="0">
                <a:solidFill>
                  <a:prstClr val="black">
                    <a:tint val="75000"/>
                  </a:prstClr>
                </a:solidFill>
              </a:rPr>
              <a:pPr/>
              <a:t>03/07/2017</a:t>
            </a:fld>
            <a:endParaRPr lang="pt-BR">
              <a:solidFill>
                <a:prstClr val="black">
                  <a:tint val="75000"/>
                </a:prstClr>
              </a:solidFill>
            </a:endParaRPr>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solidFill>
                <a:prstClr val="black">
                  <a:tint val="75000"/>
                </a:prstClr>
              </a:solidFill>
            </a:endParaRP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18E79-4089-4C5B-B4B3-C6DC80F20DA0}" type="slidenum">
              <a:rPr lang="pt-BR" smtClean="0">
                <a:solidFill>
                  <a:prstClr val="black">
                    <a:tint val="75000"/>
                  </a:prstClr>
                </a:solidFill>
              </a:rPr>
              <a:pPr/>
              <a:t>‹nº›</a:t>
            </a:fld>
            <a:endParaRPr lang="pt-BR">
              <a:solidFill>
                <a:prstClr val="black">
                  <a:tint val="75000"/>
                </a:prstClr>
              </a:solidFill>
            </a:endParaRPr>
          </a:p>
        </p:txBody>
      </p:sp>
    </p:spTree>
    <p:extLst>
      <p:ext uri="{BB962C8B-B14F-4D97-AF65-F5344CB8AC3E}">
        <p14:creationId xmlns:p14="http://schemas.microsoft.com/office/powerpoint/2010/main" val="5949284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mailto:jose.henrique@mda.gov.br" TargetMode="External"/><Relationship Id="rId7" Type="http://schemas.openxmlformats.org/officeDocument/2006/relationships/hyperlink" Target="mailto:wanderson.couto@mda.gov.br" TargetMode="External"/><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hyperlink" Target="mailto:thiago.gomes@mda.gov.br" TargetMode="External"/><Relationship Id="rId5" Type="http://schemas.openxmlformats.org/officeDocument/2006/relationships/hyperlink" Target="mailto:osmar.filho@mda.gov.br" TargetMode="External"/><Relationship Id="rId4" Type="http://schemas.openxmlformats.org/officeDocument/2006/relationships/hyperlink" Target="mailto:mauri.andrade@mda.gov.br"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thiago.leao\Downloads\capaPPT5aa-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525" y="71287"/>
            <a:ext cx="12211050" cy="67867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32286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4097996339"/>
              </p:ext>
            </p:extLst>
          </p:nvPr>
        </p:nvGraphicFramePr>
        <p:xfrm>
          <a:off x="-2" y="0"/>
          <a:ext cx="12192002" cy="6756196"/>
        </p:xfrm>
        <a:graphic>
          <a:graphicData uri="http://schemas.openxmlformats.org/drawingml/2006/table">
            <a:tbl>
              <a:tblPr firstRow="1" bandRow="1">
                <a:tableStyleId>{5C22544A-7EE6-4342-B048-85BDC9FD1C3A}</a:tableStyleId>
              </a:tblPr>
              <a:tblGrid>
                <a:gridCol w="6096001"/>
                <a:gridCol w="6096001"/>
              </a:tblGrid>
              <a:tr h="343880">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 Resolução </a:t>
                      </a:r>
                      <a:r>
                        <a:rPr lang="pt-BR" dirty="0" smtClean="0"/>
                        <a:t>N° 4.575 de 31 de maio de 2017</a:t>
                      </a:r>
                      <a:endParaRPr lang="pt-BR" dirty="0"/>
                    </a:p>
                  </a:txBody>
                  <a:tcPr/>
                </a:tc>
              </a:tr>
              <a:tr h="6390436">
                <a:tc>
                  <a:txBody>
                    <a:bodyPr/>
                    <a:lstStyle/>
                    <a:p>
                      <a:pPr algn="just"/>
                      <a:r>
                        <a:rPr lang="pt-BR" dirty="0" smtClean="0">
                          <a:effectLst/>
                        </a:rPr>
                        <a:t>MCR 10.4.2 </a:t>
                      </a:r>
                      <a:r>
                        <a:rPr lang="pt-BR" dirty="0" smtClean="0"/>
                        <a:t>- A partir de 1º/7/2016, a soma dos créditos de custeio rural contratados ao amparo do Pronaf fica limitada a R$250.000,00 ..., sujeitando-se às seguintes condições:</a:t>
                      </a:r>
                    </a:p>
                    <a:p>
                      <a:pPr marL="0" marR="0" lvl="0" indent="0" algn="just" defTabSz="914400" rtl="0" eaLnBrk="1" fontAlgn="auto" latinLnBrk="0" hangingPunct="1">
                        <a:lnSpc>
                          <a:spcPct val="100000"/>
                        </a:lnSpc>
                        <a:spcBef>
                          <a:spcPts val="0"/>
                        </a:spcBef>
                        <a:spcAft>
                          <a:spcPts val="0"/>
                        </a:spcAft>
                        <a:buClrTx/>
                        <a:buSzTx/>
                        <a:buFontTx/>
                        <a:buNone/>
                        <a:tabLst/>
                        <a:defRPr/>
                      </a:pPr>
                      <a:r>
                        <a:rPr lang="pt-BR" sz="1800" kern="1200" dirty="0" smtClean="0">
                          <a:solidFill>
                            <a:schemeClr val="dk1"/>
                          </a:solidFill>
                          <a:effectLst/>
                          <a:latin typeface="+mn-lt"/>
                          <a:ea typeface="+mn-ea"/>
                          <a:cs typeface="+mn-cs"/>
                        </a:rPr>
                        <a:t>f) o financiamento para aquisição de animais destinados a recria e engorda deve observar o limite de crédito por beneficiário a cada ano agrícola, em todo SNCR, de até R$20.000,00 (vinte mil reais). </a:t>
                      </a:r>
                    </a:p>
                    <a:p>
                      <a:pPr algn="just"/>
                      <a:r>
                        <a:rPr lang="pt-BR" dirty="0" smtClean="0">
                          <a:effectLst/>
                        </a:rPr>
                        <a:t>9 - Admite-se a contratação de financiamento de custeio com previsão de renovação simplificada, observado o disposto nesta Seção e as seguintes condições específicas:</a:t>
                      </a:r>
                    </a:p>
                    <a:p>
                      <a:pPr algn="just"/>
                      <a:r>
                        <a:rPr lang="pt-BR" sz="1400" dirty="0" smtClean="0">
                          <a:effectLst/>
                        </a:rPr>
                        <a:t>a) prazo: até 12 (doze) meses, conforme o ciclo do empreendimento, com renovação automática a partir do dia seguinte ao do pagamento do crédito referente à safra anterior; </a:t>
                      </a:r>
                    </a:p>
                    <a:p>
                      <a:pPr algn="just"/>
                      <a:r>
                        <a:rPr lang="pt-BR" sz="1400" dirty="0" smtClean="0">
                          <a:effectLst/>
                        </a:rPr>
                        <a:t>b) desembolso: de acordo com o ciclo produtivo da atividade;</a:t>
                      </a:r>
                    </a:p>
                    <a:p>
                      <a:pPr algn="just"/>
                      <a:r>
                        <a:rPr lang="pt-BR" sz="1400" dirty="0" smtClean="0">
                          <a:effectLst/>
                        </a:rPr>
                        <a:t>c) a partir de 2/1/2013, a cada renovação, a instituição financeira fica obrigada a exigir do mutuário, no mínimo, orçamento simplificado contendo a atividade para o novo ciclo, o valor financiado e o cronograma de desembolso, ou a concordância da manutenção da atividade e do orçamento original, efetuando em ambos os casos o devido registro no Sistema de Operações do Crédito Rural e do </a:t>
                      </a:r>
                      <a:r>
                        <a:rPr lang="pt-BR" sz="1400" dirty="0" err="1" smtClean="0">
                          <a:effectLst/>
                        </a:rPr>
                        <a:t>Proagro</a:t>
                      </a:r>
                      <a:r>
                        <a:rPr lang="pt-BR" sz="1400" dirty="0" smtClean="0">
                          <a:effectLst/>
                        </a:rPr>
                        <a:t> (</a:t>
                      </a:r>
                      <a:r>
                        <a:rPr lang="pt-BR" sz="1400" dirty="0" err="1" smtClean="0">
                          <a:effectLst/>
                        </a:rPr>
                        <a:t>Sicor</a:t>
                      </a:r>
                      <a:r>
                        <a:rPr lang="pt-BR" sz="1400" dirty="0" smtClean="0">
                          <a:effectLst/>
                        </a:rPr>
                        <a:t>); </a:t>
                      </a:r>
                    </a:p>
                    <a:p>
                      <a:pPr algn="just"/>
                      <a:r>
                        <a:rPr lang="pt-BR" sz="1400" dirty="0" smtClean="0">
                          <a:effectLst/>
                        </a:rPr>
                        <a:t>d) as operações efetuadas em safras anteriores com previsão de renovação automática podem ser mantidas nas condições originais até final do contrato, ou três safras contadas a partir da safra 2012/2013, o que for menor; </a:t>
                      </a:r>
                    </a:p>
                    <a:p>
                      <a:pPr algn="just"/>
                      <a:r>
                        <a:rPr lang="pt-BR" sz="1400" dirty="0" smtClean="0">
                          <a:effectLst/>
                        </a:rPr>
                        <a:t>e) a renovação, com liberação exclusivamente da parcela de insumos prevista no orçamento para a safra subsequente, pode ocorrer até 180 (cento e oitenta) dias antes da liquidação da operação anterior. </a:t>
                      </a:r>
                      <a:endParaRPr lang="pt-BR" sz="1400" dirty="0"/>
                    </a:p>
                  </a:txBody>
                  <a:tcPr/>
                </a:tc>
                <a:tc>
                  <a:txBody>
                    <a:bodyPr/>
                    <a:lstStyle/>
                    <a:p>
                      <a:pPr algn="just"/>
                      <a:r>
                        <a:rPr lang="pt-BR" sz="1800" b="0" i="0" u="none" strike="noStrike" kern="1200" baseline="0" dirty="0" smtClean="0">
                          <a:solidFill>
                            <a:schemeClr val="dk1"/>
                          </a:solidFill>
                          <a:latin typeface="+mn-lt"/>
                          <a:ea typeface="+mn-ea"/>
                          <a:cs typeface="+mn-cs"/>
                        </a:rPr>
                        <a:t>Art. 4º A alínea “f” do item 2 e o item 9 da Seção 4 (Créditos de Custeio) do Capítulo 10 (Pronaf) do MCR passam a vigorar com a seguinte redação: </a:t>
                      </a:r>
                    </a:p>
                    <a:p>
                      <a:pPr algn="just"/>
                      <a:r>
                        <a:rPr lang="pt-BR" sz="1800" b="0" i="0" u="none" strike="noStrike" kern="1200" baseline="0" dirty="0" smtClean="0">
                          <a:solidFill>
                            <a:srgbClr val="0000FF"/>
                          </a:solidFill>
                          <a:latin typeface="+mn-lt"/>
                          <a:ea typeface="+mn-ea"/>
                          <a:cs typeface="+mn-cs"/>
                        </a:rPr>
                        <a:t>“f) o projeto ou proposta de financiamento para aquisição de animais deve comprovar que os demais fatores necessários ao bom desempenho da exploração são suficientes, especialmente, alimentação e fornecimento de água, instalações, mão de obra e equipamentos.” </a:t>
                      </a:r>
                      <a:r>
                        <a:rPr lang="pt-BR" sz="1800" b="0" i="0" u="none" strike="noStrike" kern="1200" baseline="0" dirty="0" smtClean="0">
                          <a:solidFill>
                            <a:schemeClr val="dk1"/>
                          </a:solidFill>
                          <a:latin typeface="+mn-lt"/>
                          <a:ea typeface="+mn-ea"/>
                          <a:cs typeface="+mn-cs"/>
                        </a:rPr>
                        <a:t>(NR) </a:t>
                      </a:r>
                    </a:p>
                    <a:p>
                      <a:pPr algn="just"/>
                      <a:endParaRPr lang="pt-BR" sz="1800" b="0" i="0" u="none" strike="noStrike" kern="1200" baseline="0" dirty="0" smtClean="0">
                        <a:solidFill>
                          <a:srgbClr val="0000FF"/>
                        </a:solidFill>
                        <a:latin typeface="+mn-lt"/>
                        <a:ea typeface="+mn-ea"/>
                        <a:cs typeface="+mn-cs"/>
                      </a:endParaRPr>
                    </a:p>
                    <a:p>
                      <a:pPr algn="just"/>
                      <a:r>
                        <a:rPr lang="pt-BR" sz="1800" b="0" i="0" u="none" strike="noStrike" kern="1200" baseline="0" dirty="0" smtClean="0">
                          <a:solidFill>
                            <a:srgbClr val="0000FF"/>
                          </a:solidFill>
                          <a:latin typeface="+mn-lt"/>
                          <a:ea typeface="+mn-ea"/>
                          <a:cs typeface="+mn-cs"/>
                        </a:rPr>
                        <a:t>“9 - Admite-se a contratação de financiamento de custeio com previsão de renovação simplificada, observado o disposto nesta Seção</a:t>
                      </a:r>
                      <a:r>
                        <a:rPr lang="pt-BR" sz="1800" b="0" i="0" u="none" strike="noStrike" kern="1200" baseline="0" dirty="0" smtClean="0">
                          <a:solidFill>
                            <a:schemeClr val="dk1"/>
                          </a:solidFill>
                          <a:latin typeface="+mn-lt"/>
                          <a:ea typeface="+mn-ea"/>
                          <a:cs typeface="+mn-cs"/>
                        </a:rPr>
                        <a:t>.” (NR) </a:t>
                      </a:r>
                      <a:endParaRPr lang="pt-BR" dirty="0"/>
                    </a:p>
                  </a:txBody>
                  <a:tcPr/>
                </a:tc>
              </a:tr>
            </a:tbl>
          </a:graphicData>
        </a:graphic>
      </p:graphicFrame>
    </p:spTree>
    <p:extLst>
      <p:ext uri="{BB962C8B-B14F-4D97-AF65-F5344CB8AC3E}">
        <p14:creationId xmlns:p14="http://schemas.microsoft.com/office/powerpoint/2010/main" val="28209635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1528044692"/>
              </p:ext>
            </p:extLst>
          </p:nvPr>
        </p:nvGraphicFramePr>
        <p:xfrm>
          <a:off x="-2" y="0"/>
          <a:ext cx="12192002" cy="6766560"/>
        </p:xfrm>
        <a:graphic>
          <a:graphicData uri="http://schemas.openxmlformats.org/drawingml/2006/table">
            <a:tbl>
              <a:tblPr firstRow="1" bandRow="1">
                <a:tableStyleId>{5C22544A-7EE6-4342-B048-85BDC9FD1C3A}</a:tableStyleId>
              </a:tblPr>
              <a:tblGrid>
                <a:gridCol w="6096001"/>
                <a:gridCol w="6096001"/>
              </a:tblGrid>
              <a:tr h="343880">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 Resolução </a:t>
                      </a:r>
                      <a:r>
                        <a:rPr lang="pt-BR" dirty="0" smtClean="0"/>
                        <a:t>N° </a:t>
                      </a:r>
                      <a:r>
                        <a:rPr lang="pt-BR" dirty="0" smtClean="0"/>
                        <a:t>4.584 </a:t>
                      </a:r>
                      <a:r>
                        <a:rPr lang="pt-BR" dirty="0" smtClean="0"/>
                        <a:t>de </a:t>
                      </a:r>
                      <a:r>
                        <a:rPr lang="pt-BR" dirty="0" smtClean="0"/>
                        <a:t>29 </a:t>
                      </a:r>
                      <a:r>
                        <a:rPr lang="pt-BR" dirty="0" smtClean="0"/>
                        <a:t>de </a:t>
                      </a:r>
                      <a:r>
                        <a:rPr lang="pt-BR" dirty="0" smtClean="0"/>
                        <a:t>junho</a:t>
                      </a:r>
                      <a:r>
                        <a:rPr lang="pt-BR" baseline="0" dirty="0" smtClean="0"/>
                        <a:t> </a:t>
                      </a:r>
                      <a:r>
                        <a:rPr lang="pt-BR" dirty="0" smtClean="0"/>
                        <a:t>de </a:t>
                      </a:r>
                      <a:r>
                        <a:rPr lang="pt-BR" dirty="0" smtClean="0"/>
                        <a:t>2017</a:t>
                      </a:r>
                      <a:endParaRPr lang="pt-BR" dirty="0"/>
                    </a:p>
                  </a:txBody>
                  <a:tcPr/>
                </a:tc>
              </a:tr>
              <a:tr h="6390436">
                <a:tc>
                  <a:txBody>
                    <a:bodyPr/>
                    <a:lstStyle/>
                    <a:p>
                      <a:pPr algn="just"/>
                      <a:r>
                        <a:rPr lang="pt-BR" dirty="0" smtClean="0">
                          <a:effectLst/>
                        </a:rPr>
                        <a:t>MCR </a:t>
                      </a:r>
                      <a:r>
                        <a:rPr lang="pt-BR" dirty="0" smtClean="0">
                          <a:effectLst/>
                        </a:rPr>
                        <a:t>10.4.12 </a:t>
                      </a:r>
                      <a:r>
                        <a:rPr lang="pt-BR" dirty="0" smtClean="0"/>
                        <a:t>- </a:t>
                      </a:r>
                      <a:r>
                        <a:rPr lang="pt-BR" dirty="0" smtClean="0"/>
                        <a:t>O Banco Nacional de Desenvolvimento Econômico e Social (BNDES) fica autorizado a repassar recursos próprios e do Fundo de Amparo ao Trabalhador (FAT), equalizados pelo Tesouro Nacional (TN), a cooperativas singulares e cooperativas centrais de crédito credenciadas, para aplicação nas linhas de crédito de custeio do Pronaf, conforme definido neste capítulo, observadas as seguintes condições: </a:t>
                      </a:r>
                    </a:p>
                    <a:p>
                      <a:pPr algn="just"/>
                      <a:r>
                        <a:rPr lang="pt-BR" baseline="0" dirty="0" smtClean="0">
                          <a:solidFill>
                            <a:srgbClr val="FF0000"/>
                          </a:solidFill>
                        </a:rPr>
                        <a:t>a) a remuneração incidente sobre o valor do crédito concedido será de: </a:t>
                      </a:r>
                    </a:p>
                    <a:p>
                      <a:pPr algn="just"/>
                      <a:r>
                        <a:rPr lang="pt-BR" baseline="0" dirty="0" smtClean="0">
                          <a:solidFill>
                            <a:srgbClr val="FF0000"/>
                          </a:solidFill>
                        </a:rPr>
                        <a:t>I - 1% a.a. (um por cento ao ano) para o BNDES;</a:t>
                      </a:r>
                    </a:p>
                    <a:p>
                      <a:pPr algn="just"/>
                      <a:r>
                        <a:rPr lang="pt-BR" baseline="0" dirty="0" smtClean="0">
                          <a:solidFill>
                            <a:srgbClr val="FF0000"/>
                          </a:solidFill>
                        </a:rPr>
                        <a:t>II - 4,4% a.a. (quatro inteiros e quatro décimos por cento ao ano) para as cooperativas;</a:t>
                      </a:r>
                    </a:p>
                    <a:p>
                      <a:pPr algn="just"/>
                      <a:r>
                        <a:rPr lang="pt-BR" baseline="0" dirty="0" smtClean="0">
                          <a:solidFill>
                            <a:srgbClr val="FF0000"/>
                          </a:solidFill>
                        </a:rPr>
                        <a:t>b) o TN arcará com os custos referentes ao pagamento de equalização dos encargos financeiros, conforme metodologia e condições definidas em portaria do Ministério da Fazenda; </a:t>
                      </a:r>
                    </a:p>
                    <a:p>
                      <a:pPr algn="just"/>
                      <a:r>
                        <a:rPr lang="pt-BR" dirty="0" smtClean="0"/>
                        <a:t>c) prazo de reembolso: os definidos no item 6; </a:t>
                      </a:r>
                    </a:p>
                    <a:p>
                      <a:pPr algn="just"/>
                      <a:r>
                        <a:rPr lang="pt-BR" dirty="0" smtClean="0"/>
                        <a:t>d) a formalização das operações de que trata este item deve ser efetuada de forma individualizada entre a cooperativa singular e o mutuário; </a:t>
                      </a:r>
                    </a:p>
                    <a:p>
                      <a:pPr algn="just"/>
                      <a:r>
                        <a:rPr lang="pt-BR" dirty="0" smtClean="0"/>
                        <a:t>e) cabe à cooperativa credenciada o acompanhamento físico e financeiro das operações; </a:t>
                      </a:r>
                    </a:p>
                    <a:p>
                      <a:pPr algn="just"/>
                      <a:r>
                        <a:rPr lang="pt-BR" dirty="0" smtClean="0"/>
                        <a:t>f) não se aplicam aos financiamentos de que trata este item o disposto nos MCR 3-2-25, 10-4-9, 10 e 11.</a:t>
                      </a:r>
                      <a:endParaRPr lang="pt-BR" dirty="0" smtClean="0"/>
                    </a:p>
                  </a:txBody>
                  <a:tcPr/>
                </a:tc>
                <a:tc>
                  <a:txBody>
                    <a:bodyPr/>
                    <a:lstStyle/>
                    <a:p>
                      <a:pPr algn="just"/>
                      <a:r>
                        <a:rPr lang="pt-BR" sz="1800" b="0" i="0" u="none" strike="noStrike" kern="1200" baseline="0" dirty="0" smtClean="0">
                          <a:solidFill>
                            <a:schemeClr val="dk1"/>
                          </a:solidFill>
                          <a:latin typeface="+mn-lt"/>
                          <a:ea typeface="+mn-ea"/>
                          <a:cs typeface="+mn-cs"/>
                        </a:rPr>
                        <a:t>Art. </a:t>
                      </a:r>
                      <a:r>
                        <a:rPr lang="pt-BR" sz="1800" b="0" i="0" u="none" strike="noStrike" kern="1200" baseline="0" dirty="0" smtClean="0">
                          <a:solidFill>
                            <a:schemeClr val="dk1"/>
                          </a:solidFill>
                          <a:latin typeface="+mn-lt"/>
                          <a:ea typeface="+mn-ea"/>
                          <a:cs typeface="+mn-cs"/>
                        </a:rPr>
                        <a:t>5º Ficam </a:t>
                      </a:r>
                      <a:r>
                        <a:rPr lang="pt-BR" sz="1800" b="1" i="0" u="none" strike="noStrike" kern="1200" baseline="0" dirty="0" smtClean="0">
                          <a:solidFill>
                            <a:schemeClr val="dk1"/>
                          </a:solidFill>
                          <a:latin typeface="+mn-lt"/>
                          <a:ea typeface="+mn-ea"/>
                          <a:cs typeface="+mn-cs"/>
                        </a:rPr>
                        <a:t>revogadas</a:t>
                      </a:r>
                      <a:r>
                        <a:rPr lang="pt-BR" sz="1800" b="0" i="0" u="none" strike="noStrike" kern="1200" baseline="0" dirty="0" smtClean="0">
                          <a:solidFill>
                            <a:schemeClr val="dk1"/>
                          </a:solidFill>
                          <a:latin typeface="+mn-lt"/>
                          <a:ea typeface="+mn-ea"/>
                          <a:cs typeface="+mn-cs"/>
                        </a:rPr>
                        <a:t> as alíneas </a:t>
                      </a:r>
                      <a:r>
                        <a:rPr lang="pt-BR" sz="1800" b="1" i="0" u="none" strike="noStrike" kern="1200" baseline="0" dirty="0" smtClean="0">
                          <a:solidFill>
                            <a:schemeClr val="dk1"/>
                          </a:solidFill>
                          <a:latin typeface="+mn-lt"/>
                          <a:ea typeface="+mn-ea"/>
                          <a:cs typeface="+mn-cs"/>
                        </a:rPr>
                        <a:t>“a” e “b” do item 12 da Seção 4 (Créditos de Custeio) </a:t>
                      </a:r>
                      <a:r>
                        <a:rPr lang="pt-BR" sz="1800" b="0" i="0" u="none" strike="noStrike" kern="1200" baseline="0" dirty="0" smtClean="0">
                          <a:solidFill>
                            <a:schemeClr val="dk1"/>
                          </a:solidFill>
                          <a:latin typeface="+mn-lt"/>
                          <a:ea typeface="+mn-ea"/>
                          <a:cs typeface="+mn-cs"/>
                        </a:rPr>
                        <a:t>(...) do Capítulo 10 (Programa Nacional de Fortalecimento da Agricultura Familiar – Pronaf) do MCR:</a:t>
                      </a:r>
                    </a:p>
                    <a:p>
                      <a:pPr algn="just"/>
                      <a:r>
                        <a:rPr lang="pt-BR" sz="1800" b="0" i="0" u="none" strike="noStrike" kern="1200" baseline="0" dirty="0" smtClean="0">
                          <a:solidFill>
                            <a:schemeClr val="dk1"/>
                          </a:solidFill>
                          <a:latin typeface="+mn-lt"/>
                          <a:ea typeface="+mn-ea"/>
                          <a:cs typeface="+mn-cs"/>
                        </a:rPr>
                        <a:t> </a:t>
                      </a:r>
                    </a:p>
                    <a:p>
                      <a:pPr algn="just"/>
                      <a:r>
                        <a:rPr lang="pt-BR" sz="1800" b="0" i="0" u="none" strike="noStrike" kern="1200" baseline="0" dirty="0" smtClean="0">
                          <a:solidFill>
                            <a:srgbClr val="0000FF"/>
                          </a:solidFill>
                          <a:latin typeface="+mn-lt"/>
                          <a:ea typeface="+mn-ea"/>
                          <a:cs typeface="+mn-cs"/>
                        </a:rPr>
                        <a:t>a</a:t>
                      </a:r>
                      <a:r>
                        <a:rPr lang="pt-BR" sz="1800" b="0" i="0" u="none" strike="noStrike" kern="1200" baseline="0" dirty="0" smtClean="0">
                          <a:solidFill>
                            <a:schemeClr val="dk1"/>
                          </a:solidFill>
                          <a:latin typeface="+mn-lt"/>
                          <a:ea typeface="+mn-ea"/>
                          <a:cs typeface="+mn-cs"/>
                        </a:rPr>
                        <a:t>) prazo de reembolso: os definidos no item 6; </a:t>
                      </a:r>
                    </a:p>
                    <a:p>
                      <a:pPr algn="just"/>
                      <a:r>
                        <a:rPr lang="pt-BR" sz="1800" b="0" i="0" u="none" strike="noStrike" kern="1200" baseline="0" dirty="0" smtClean="0">
                          <a:solidFill>
                            <a:srgbClr val="0000FF"/>
                          </a:solidFill>
                          <a:latin typeface="+mn-lt"/>
                          <a:ea typeface="+mn-ea"/>
                          <a:cs typeface="+mn-cs"/>
                        </a:rPr>
                        <a:t>b</a:t>
                      </a:r>
                      <a:r>
                        <a:rPr lang="pt-BR" sz="1800" b="0" i="0" u="none" strike="noStrike" kern="1200" baseline="0" dirty="0" smtClean="0">
                          <a:solidFill>
                            <a:schemeClr val="dk1"/>
                          </a:solidFill>
                          <a:latin typeface="+mn-lt"/>
                          <a:ea typeface="+mn-ea"/>
                          <a:cs typeface="+mn-cs"/>
                        </a:rPr>
                        <a:t>) a formalização das operações de que trata este item deve ser efetuada de forma individualizada entre a cooperativa singular e o mutuário; </a:t>
                      </a:r>
                    </a:p>
                    <a:p>
                      <a:pPr algn="just"/>
                      <a:r>
                        <a:rPr lang="pt-BR" sz="1800" b="0" i="0" u="none" strike="noStrike" kern="1200" baseline="0" dirty="0" smtClean="0">
                          <a:solidFill>
                            <a:srgbClr val="0000FF"/>
                          </a:solidFill>
                          <a:latin typeface="+mn-lt"/>
                          <a:ea typeface="+mn-ea"/>
                          <a:cs typeface="+mn-cs"/>
                        </a:rPr>
                        <a:t>c</a:t>
                      </a:r>
                      <a:r>
                        <a:rPr lang="pt-BR" sz="1800" b="0" i="0" u="none" strike="noStrike" kern="1200" baseline="0" dirty="0" smtClean="0">
                          <a:solidFill>
                            <a:schemeClr val="dk1"/>
                          </a:solidFill>
                          <a:latin typeface="+mn-lt"/>
                          <a:ea typeface="+mn-ea"/>
                          <a:cs typeface="+mn-cs"/>
                        </a:rPr>
                        <a:t>) cabe à cooperativa credenciada o acompanhamento físico e financeiro das operações; </a:t>
                      </a:r>
                    </a:p>
                    <a:p>
                      <a:pPr algn="just"/>
                      <a:r>
                        <a:rPr lang="pt-BR" sz="1800" b="0" i="0" u="none" strike="noStrike" kern="1200" baseline="0" dirty="0" smtClean="0">
                          <a:solidFill>
                            <a:srgbClr val="0000FF"/>
                          </a:solidFill>
                          <a:latin typeface="+mn-lt"/>
                          <a:ea typeface="+mn-ea"/>
                          <a:cs typeface="+mn-cs"/>
                        </a:rPr>
                        <a:t>d</a:t>
                      </a:r>
                      <a:r>
                        <a:rPr lang="pt-BR" sz="1800" b="0" i="0" u="none" strike="noStrike" kern="1200" baseline="0" dirty="0" smtClean="0">
                          <a:solidFill>
                            <a:schemeClr val="tx1"/>
                          </a:solidFill>
                          <a:latin typeface="+mn-lt"/>
                          <a:ea typeface="+mn-ea"/>
                          <a:cs typeface="+mn-cs"/>
                        </a:rPr>
                        <a:t>)</a:t>
                      </a:r>
                      <a:r>
                        <a:rPr lang="pt-BR" sz="1800" b="0" i="0" u="none" strike="noStrike" kern="1200" baseline="0" dirty="0" smtClean="0">
                          <a:solidFill>
                            <a:srgbClr val="0000FF"/>
                          </a:solidFill>
                          <a:latin typeface="+mn-lt"/>
                          <a:ea typeface="+mn-ea"/>
                          <a:cs typeface="+mn-cs"/>
                        </a:rPr>
                        <a:t> </a:t>
                      </a:r>
                      <a:r>
                        <a:rPr lang="pt-BR" sz="1800" b="0" i="0" u="none" strike="noStrike" kern="1200" baseline="0" dirty="0" smtClean="0">
                          <a:solidFill>
                            <a:schemeClr val="dk1"/>
                          </a:solidFill>
                          <a:latin typeface="+mn-lt"/>
                          <a:ea typeface="+mn-ea"/>
                          <a:cs typeface="+mn-cs"/>
                        </a:rPr>
                        <a:t>não se aplicam aos financiamentos de que trata este item o disposto nos MCR 3-2-25, 10-4-9, 10 e 11.</a:t>
                      </a:r>
                    </a:p>
                    <a:p>
                      <a:pPr algn="just"/>
                      <a:endParaRPr lang="pt-BR" sz="1800" b="0" i="0" u="none" strike="noStrike" kern="1200" baseline="0" dirty="0" smtClean="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1264615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3139043221"/>
              </p:ext>
            </p:extLst>
          </p:nvPr>
        </p:nvGraphicFramePr>
        <p:xfrm>
          <a:off x="-2" y="0"/>
          <a:ext cx="12192002" cy="6668274"/>
        </p:xfrm>
        <a:graphic>
          <a:graphicData uri="http://schemas.openxmlformats.org/drawingml/2006/table">
            <a:tbl>
              <a:tblPr firstRow="1" bandRow="1">
                <a:tableStyleId>{5C22544A-7EE6-4342-B048-85BDC9FD1C3A}</a:tableStyleId>
              </a:tblPr>
              <a:tblGrid>
                <a:gridCol w="6096001"/>
                <a:gridCol w="6096001"/>
              </a:tblGrid>
              <a:tr h="443152">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a:t>
                      </a:r>
                      <a:r>
                        <a:rPr lang="pt-BR" baseline="0" dirty="0" smtClean="0"/>
                        <a:t> Atual: </a:t>
                      </a:r>
                      <a:r>
                        <a:rPr lang="pt-BR" dirty="0" smtClean="0"/>
                        <a:t>Resolução </a:t>
                      </a:r>
                      <a:r>
                        <a:rPr lang="pt-BR" dirty="0" smtClean="0"/>
                        <a:t>N° 4.575 de 31 de maio de 2017</a:t>
                      </a:r>
                      <a:endParaRPr lang="pt-BR" dirty="0"/>
                    </a:p>
                  </a:txBody>
                  <a:tcPr/>
                </a:tc>
              </a:tr>
              <a:tr h="3306150">
                <a:tc>
                  <a:txBody>
                    <a:bodyPr/>
                    <a:lstStyle/>
                    <a:p>
                      <a:pPr algn="just"/>
                      <a:r>
                        <a:rPr lang="pt-BR" dirty="0" smtClean="0">
                          <a:effectLst/>
                        </a:rPr>
                        <a:t>MCR 10.5.</a:t>
                      </a:r>
                      <a:r>
                        <a:rPr lang="pt-BR" dirty="0" smtClean="0"/>
                        <a:t>5 - Os créditos de investimento sujeitam-se às seguintes condições:</a:t>
                      </a:r>
                    </a:p>
                    <a:p>
                      <a:pPr algn="just"/>
                      <a:endParaRPr lang="pt-BR" dirty="0" smtClean="0">
                        <a:effectLst/>
                      </a:endParaRPr>
                    </a:p>
                    <a:p>
                      <a:pPr algn="just"/>
                      <a:r>
                        <a:rPr lang="pt-BR" dirty="0" smtClean="0">
                          <a:effectLst/>
                        </a:rPr>
                        <a:t>e) prazo de reembolso: </a:t>
                      </a:r>
                    </a:p>
                    <a:p>
                      <a:pPr algn="just"/>
                      <a:r>
                        <a:rPr lang="pt-BR" dirty="0" smtClean="0">
                          <a:effectLst/>
                        </a:rPr>
                        <a:t>II - até 5 (cinco) anos, com até 1 (um) ano de carência, </a:t>
                      </a:r>
                      <a:r>
                        <a:rPr lang="pt-BR" dirty="0" smtClean="0">
                          <a:solidFill>
                            <a:srgbClr val="FF0000"/>
                          </a:solidFill>
                          <a:effectLst/>
                        </a:rPr>
                        <a:t>para os itens I e II, da alínea “c”</a:t>
                      </a:r>
                      <a:r>
                        <a:rPr lang="pt-BR" dirty="0" smtClean="0">
                          <a:effectLst/>
                        </a:rPr>
                        <a:t> e para a aquisição de caminhonetes de carga;</a:t>
                      </a:r>
                    </a:p>
                    <a:p>
                      <a:pPr algn="just"/>
                      <a:endParaRPr lang="pt-BR" dirty="0" smtClean="0">
                        <a:effectLst/>
                      </a:endParaRPr>
                    </a:p>
                    <a:p>
                      <a:pPr algn="just"/>
                      <a:r>
                        <a:rPr lang="pt-BR" dirty="0" smtClean="0">
                          <a:effectLst/>
                        </a:rPr>
                        <a:t>Alínea “c”</a:t>
                      </a:r>
                    </a:p>
                    <a:p>
                      <a:pPr algn="just"/>
                      <a:r>
                        <a:rPr lang="pt-BR" sz="1400" i="1" dirty="0" smtClean="0">
                          <a:effectLst/>
                        </a:rPr>
                        <a:t>I - adoção de práticas conservacionistas de uso, manejo e proteção dos recursos naturais, incluindo a correção da acidez e da fertilidade do solo e a aquisição, transporte e aplicação dos insumos para essas finalidades;</a:t>
                      </a:r>
                    </a:p>
                    <a:p>
                      <a:pPr algn="just"/>
                      <a:r>
                        <a:rPr lang="pt-BR" sz="1400" i="1" dirty="0" smtClean="0">
                          <a:effectLst/>
                        </a:rPr>
                        <a:t>II - formação e recuperação de pastagens, </a:t>
                      </a:r>
                      <a:r>
                        <a:rPr lang="pt-BR" sz="1400" i="1" dirty="0" err="1" smtClean="0">
                          <a:effectLst/>
                        </a:rPr>
                        <a:t>capineiras</a:t>
                      </a:r>
                      <a:r>
                        <a:rPr lang="pt-BR" sz="1400" i="1" dirty="0" smtClean="0">
                          <a:effectLst/>
                        </a:rPr>
                        <a:t> e demais espécies forrageiras, produção e conservação de forragem, silagem e feno destinados à alimentação animal;</a:t>
                      </a:r>
                    </a:p>
                    <a:p>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 Art. 5º O inciso II da alínea “e” do item 5 da Seção 5 (Créditos de Investimento - Pronaf Mais Alimentos) do Capítulo 10 (Pronaf) do MCR passa a vigorar com a seguinte redação: </a:t>
                      </a: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rgbClr val="0000FF"/>
                          </a:solidFill>
                          <a:latin typeface="+mn-lt"/>
                          <a:ea typeface="+mn-ea"/>
                          <a:cs typeface="+mn-cs"/>
                        </a:rPr>
                        <a:t>“II - até 5 (cinco) anos para a aquisição de caminhonetes de carga</a:t>
                      </a:r>
                      <a:r>
                        <a:rPr lang="pt-BR" sz="1800" b="0" i="0" u="none" strike="noStrike" kern="1200" baseline="0" dirty="0" smtClean="0">
                          <a:solidFill>
                            <a:schemeClr val="dk1"/>
                          </a:solidFill>
                          <a:latin typeface="+mn-lt"/>
                          <a:ea typeface="+mn-ea"/>
                          <a:cs typeface="+mn-cs"/>
                        </a:rPr>
                        <a:t>;” (NR) </a:t>
                      </a:r>
                      <a:endParaRPr lang="pt-BR" sz="1800" b="0" i="0" u="none" strike="noStrike" kern="1200" baseline="0" dirty="0">
                        <a:solidFill>
                          <a:schemeClr val="dk1"/>
                        </a:solidFill>
                        <a:latin typeface="+mn-lt"/>
                        <a:ea typeface="+mn-ea"/>
                        <a:cs typeface="+mn-cs"/>
                      </a:endParaRPr>
                    </a:p>
                  </a:txBody>
                  <a:tcPr/>
                </a:tc>
              </a:tr>
              <a:tr h="2110322">
                <a:tc>
                  <a:txBody>
                    <a:bodyPr/>
                    <a:lstStyle/>
                    <a:p>
                      <a:endParaRPr lang="pt-BR" dirty="0"/>
                    </a:p>
                  </a:txBody>
                  <a:tcPr/>
                </a:tc>
                <a:tc>
                  <a:txBody>
                    <a:bodyPr/>
                    <a:lstStyle/>
                    <a:p>
                      <a:r>
                        <a:rPr lang="pt-BR" sz="1800" b="0" i="0" u="none" strike="noStrike" kern="1200" baseline="0" dirty="0" smtClean="0">
                          <a:solidFill>
                            <a:schemeClr val="dk1"/>
                          </a:solidFill>
                          <a:latin typeface="+mn-lt"/>
                          <a:ea typeface="+mn-ea"/>
                          <a:cs typeface="+mn-cs"/>
                        </a:rPr>
                        <a:t> Art. 6º A Seção 11 do Capítulo 10 do MCR passa a vigorar com o nome de “</a:t>
                      </a:r>
                      <a:r>
                        <a:rPr lang="pt-BR" sz="1800" b="0" i="0" u="none" strike="noStrike" kern="1200" baseline="0" dirty="0" smtClean="0">
                          <a:solidFill>
                            <a:srgbClr val="0000FF"/>
                          </a:solidFill>
                          <a:latin typeface="+mn-lt"/>
                          <a:ea typeface="+mn-ea"/>
                          <a:cs typeface="+mn-cs"/>
                        </a:rPr>
                        <a:t>Crédito de industrialização para Agroindústria Familiar (Pronaf Industrialização de Agroindústria Familiar)”, </a:t>
                      </a:r>
                      <a:r>
                        <a:rPr lang="pt-BR" sz="1800" b="0" i="0" u="none" strike="noStrike" kern="1200" baseline="0" dirty="0" smtClean="0">
                          <a:solidFill>
                            <a:schemeClr val="dk1"/>
                          </a:solidFill>
                          <a:latin typeface="+mn-lt"/>
                          <a:ea typeface="+mn-ea"/>
                          <a:cs typeface="+mn-cs"/>
                        </a:rPr>
                        <a:t>mantendo todas as características e especificidades do Crédito de “Custeio para Agroindústria Familiar (Pronaf Custeio de Agroindústria Familiar)”. </a:t>
                      </a:r>
                      <a:endParaRPr lang="pt-BR" dirty="0"/>
                    </a:p>
                  </a:txBody>
                  <a:tcPr/>
                </a:tc>
              </a:tr>
            </a:tbl>
          </a:graphicData>
        </a:graphic>
      </p:graphicFrame>
    </p:spTree>
    <p:extLst>
      <p:ext uri="{BB962C8B-B14F-4D97-AF65-F5344CB8AC3E}">
        <p14:creationId xmlns:p14="http://schemas.microsoft.com/office/powerpoint/2010/main" val="1598013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158423322"/>
              </p:ext>
            </p:extLst>
          </p:nvPr>
        </p:nvGraphicFramePr>
        <p:xfrm>
          <a:off x="-2" y="0"/>
          <a:ext cx="12192002" cy="6569632"/>
        </p:xfrm>
        <a:graphic>
          <a:graphicData uri="http://schemas.openxmlformats.org/drawingml/2006/table">
            <a:tbl>
              <a:tblPr firstRow="1" bandRow="1">
                <a:tableStyleId>{5C22544A-7EE6-4342-B048-85BDC9FD1C3A}</a:tableStyleId>
              </a:tblPr>
              <a:tblGrid>
                <a:gridCol w="6096001"/>
                <a:gridCol w="6096001"/>
              </a:tblGrid>
              <a:tr h="443152">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a:t>
                      </a:r>
                      <a:r>
                        <a:rPr lang="pt-BR" baseline="0" dirty="0" smtClean="0"/>
                        <a:t> </a:t>
                      </a:r>
                      <a:r>
                        <a:rPr lang="pt-BR" dirty="0" smtClean="0"/>
                        <a:t>Resolução </a:t>
                      </a:r>
                      <a:r>
                        <a:rPr lang="pt-BR" dirty="0" smtClean="0"/>
                        <a:t>N° 4.575 de 31 de maio de 2017</a:t>
                      </a:r>
                      <a:endParaRPr lang="pt-BR" dirty="0"/>
                    </a:p>
                  </a:txBody>
                  <a:tcPr/>
                </a:tc>
              </a:tr>
              <a:tr h="3306150">
                <a:tc>
                  <a:txBody>
                    <a:bodyPr/>
                    <a:lstStyle/>
                    <a:p>
                      <a:pPr algn="just"/>
                      <a:r>
                        <a:rPr lang="pt-BR" dirty="0" smtClean="0">
                          <a:effectLst/>
                        </a:rPr>
                        <a:t>MCR 10.11.</a:t>
                      </a:r>
                    </a:p>
                    <a:p>
                      <a:pPr algn="just"/>
                      <a:endParaRPr lang="pt-BR" dirty="0" smtClean="0">
                        <a:effectLst/>
                      </a:endParaRPr>
                    </a:p>
                    <a:p>
                      <a:pPr algn="just"/>
                      <a:endParaRPr lang="pt-BR" dirty="0" smtClean="0">
                        <a:effectLst/>
                      </a:endParaRPr>
                    </a:p>
                    <a:p>
                      <a:pPr algn="just"/>
                      <a:endParaRPr lang="pt-BR" dirty="0" smtClean="0">
                        <a:effectLst/>
                      </a:endParaRPr>
                    </a:p>
                    <a:p>
                      <a:pPr algn="just"/>
                      <a:r>
                        <a:rPr lang="pt-BR" dirty="0" smtClean="0"/>
                        <a:t>1 - Os financiamentos ao amparo da Linha de Crédito de Custeio para Agroindústria Familiar (Pronaf Custeio para Agroindústria Familiar) sujeitam-se às seguintes condições especiais:</a:t>
                      </a:r>
                    </a:p>
                    <a:p>
                      <a:pPr algn="just"/>
                      <a:endParaRPr lang="pt-BR" dirty="0" smtClean="0"/>
                    </a:p>
                    <a:p>
                      <a:pPr algn="just"/>
                      <a:r>
                        <a:rPr lang="pt-BR" dirty="0" smtClean="0"/>
                        <a:t>b) finalidades: </a:t>
                      </a:r>
                      <a:r>
                        <a:rPr lang="pt-BR" dirty="0" smtClean="0">
                          <a:solidFill>
                            <a:srgbClr val="FF0000"/>
                          </a:solidFill>
                        </a:rPr>
                        <a:t>custeio</a:t>
                      </a:r>
                      <a:r>
                        <a:rPr lang="pt-BR" dirty="0" smtClean="0"/>
                        <a:t> do beneficiamento e industrialização da produção, inclusive aquisição de embalagens, rótulos, condimentos, conservantes, adoçantes e outros insumos, formação de estoques de insumos, formação de estoques de matéria-prima, formação de estoque de produto final e serviços de apoio à comercialização, adiantamentos por conta do preço de produtos entregues para venda, financiamento da armazenagem, conservação de produtos para venda futura em melhores condições de mercado e a aquisição de insumos pela cooperativa de produção de agricultores familiares para fornecimento aos cooperados; </a:t>
                      </a:r>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 Art. 7º O item 1 da Seção 11 (Crédito de Industrialização para Agroindústria Familiar - Pronaf Industrialização de Agroindústria Familiar) do Capítulo 10 do MCR passa a vigorar com a seguinte redação: </a:t>
                      </a:r>
                    </a:p>
                    <a:p>
                      <a:pPr algn="just"/>
                      <a:r>
                        <a:rPr lang="pt-BR" sz="1800" b="0" i="0" u="none" strike="noStrike" kern="1200" baseline="0" dirty="0" smtClean="0">
                          <a:solidFill>
                            <a:schemeClr val="dk1"/>
                          </a:solidFill>
                          <a:latin typeface="+mn-lt"/>
                          <a:ea typeface="+mn-ea"/>
                          <a:cs typeface="+mn-cs"/>
                        </a:rPr>
                        <a:t>“1 - Os financiamentos ao amparo da Linha de </a:t>
                      </a:r>
                      <a:r>
                        <a:rPr lang="pt-BR" sz="1800" b="0" i="0" u="none" strike="noStrike" kern="1200" baseline="0" dirty="0" smtClean="0">
                          <a:solidFill>
                            <a:srgbClr val="0000FF"/>
                          </a:solidFill>
                          <a:latin typeface="+mn-lt"/>
                          <a:ea typeface="+mn-ea"/>
                          <a:cs typeface="+mn-cs"/>
                        </a:rPr>
                        <a:t>Crédito de industrialização para Agroindústria Familiar (Pronaf Industrialização para Agroindústria Familiar) </a:t>
                      </a:r>
                      <a:r>
                        <a:rPr lang="pt-BR" sz="1800" b="0" i="0" u="none" strike="noStrike" kern="1200" baseline="0" dirty="0" smtClean="0">
                          <a:solidFill>
                            <a:schemeClr val="dk1"/>
                          </a:solidFill>
                          <a:latin typeface="+mn-lt"/>
                          <a:ea typeface="+mn-ea"/>
                          <a:cs typeface="+mn-cs"/>
                        </a:rPr>
                        <a:t>sujeitam-se às seguintes condições especiais: </a:t>
                      </a: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b) finalidades: beneficiamento e industrialização da produção, inclusive aquisição de embalagens, rótulos, condimentos, conservantes, adoçantes e outros insumos, formação de estoques de insumos, formação de estoques de matéria-prima, formação de estoque de produto final e serviços de apoio à comercialização, adiantamentos por conta do preço de produtos entregues para venda, financiamento da armazenagem, conservação de produtos para venda futura em melhores condições de mercado e a aquisição de insumos pela cooperativa de produção de agricultores familiares para fornecimento aos cooperados; </a:t>
                      </a:r>
                    </a:p>
                    <a:p>
                      <a:pPr algn="just"/>
                      <a:r>
                        <a:rPr lang="pt-BR" sz="1800" b="0" i="0" u="none" strike="noStrike" kern="1200" baseline="0" dirty="0" smtClean="0">
                          <a:solidFill>
                            <a:schemeClr val="dk1"/>
                          </a:solidFill>
                          <a:latin typeface="+mn-lt"/>
                          <a:ea typeface="+mn-ea"/>
                          <a:cs typeface="+mn-cs"/>
                        </a:rPr>
                        <a:t>...............................................................................................................” (NR) </a:t>
                      </a:r>
                      <a:endParaRPr lang="pt-BR" sz="18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1480699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577513309"/>
              </p:ext>
            </p:extLst>
          </p:nvPr>
        </p:nvGraphicFramePr>
        <p:xfrm>
          <a:off x="-2" y="0"/>
          <a:ext cx="12192002" cy="5198032"/>
        </p:xfrm>
        <a:graphic>
          <a:graphicData uri="http://schemas.openxmlformats.org/drawingml/2006/table">
            <a:tbl>
              <a:tblPr firstRow="1" bandRow="1">
                <a:tableStyleId>{5C22544A-7EE6-4342-B048-85BDC9FD1C3A}</a:tableStyleId>
              </a:tblPr>
              <a:tblGrid>
                <a:gridCol w="6096001"/>
                <a:gridCol w="6096001"/>
              </a:tblGrid>
              <a:tr h="443152">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a:t>
                      </a:r>
                      <a:r>
                        <a:rPr lang="pt-BR" baseline="0" dirty="0" smtClean="0"/>
                        <a:t> </a:t>
                      </a:r>
                      <a:r>
                        <a:rPr lang="pt-BR" dirty="0" smtClean="0"/>
                        <a:t>Resolução </a:t>
                      </a:r>
                      <a:r>
                        <a:rPr lang="pt-BR" dirty="0" smtClean="0"/>
                        <a:t>N° 4.575 de 31 de maio de 2017</a:t>
                      </a:r>
                      <a:endParaRPr lang="pt-BR" dirty="0"/>
                    </a:p>
                  </a:txBody>
                  <a:tcPr/>
                </a:tc>
              </a:tr>
              <a:tr h="3306150">
                <a:tc>
                  <a:txBody>
                    <a:bodyPr/>
                    <a:lstStyle/>
                    <a:p>
                      <a:pPr algn="just"/>
                      <a:r>
                        <a:rPr lang="pt-BR" dirty="0" smtClean="0">
                          <a:effectLst/>
                        </a:rPr>
                        <a:t>MCR 10.12.</a:t>
                      </a:r>
                      <a:r>
                        <a:rPr lang="pt-BR" dirty="0" smtClean="0"/>
                        <a:t>1 - Os financiamentos ao amparo da Linha de Crédito para Cotas-Partes por Beneficiários do Pronaf Cooperativados (Pronaf Cotas-Partes) sujeitam-se às seguintes condições especiais:</a:t>
                      </a:r>
                    </a:p>
                    <a:p>
                      <a:pPr algn="just"/>
                      <a:endParaRPr lang="pt-BR" dirty="0" smtClean="0"/>
                    </a:p>
                    <a:p>
                      <a:pPr algn="just"/>
                      <a:r>
                        <a:rPr lang="pt-BR" dirty="0" smtClean="0">
                          <a:effectLst/>
                        </a:rPr>
                        <a:t>c) limites:</a:t>
                      </a:r>
                    </a:p>
                    <a:p>
                      <a:pPr algn="just"/>
                      <a:r>
                        <a:rPr lang="pt-BR" dirty="0" smtClean="0">
                          <a:effectLst/>
                        </a:rPr>
                        <a:t> I - individual: </a:t>
                      </a:r>
                      <a:r>
                        <a:rPr lang="pt-BR" dirty="0" smtClean="0">
                          <a:solidFill>
                            <a:srgbClr val="FF0000"/>
                          </a:solidFill>
                          <a:effectLst/>
                        </a:rPr>
                        <a:t>até R$20.000,00 (vinte mil reais) </a:t>
                      </a:r>
                      <a:r>
                        <a:rPr lang="pt-BR" dirty="0" smtClean="0">
                          <a:effectLst/>
                        </a:rPr>
                        <a:t>por beneficiário;</a:t>
                      </a:r>
                    </a:p>
                    <a:p>
                      <a:pPr algn="just"/>
                      <a:endParaRPr lang="pt-BR" dirty="0" smtClean="0">
                        <a:effectLst/>
                      </a:endParaRPr>
                    </a:p>
                    <a:p>
                      <a:pPr algn="just"/>
                      <a:r>
                        <a:rPr lang="pt-BR" dirty="0" smtClean="0">
                          <a:effectLst/>
                        </a:rPr>
                        <a:t>II - por cooperativa: </a:t>
                      </a:r>
                      <a:r>
                        <a:rPr lang="pt-BR" dirty="0" smtClean="0">
                          <a:solidFill>
                            <a:srgbClr val="FF0000"/>
                          </a:solidFill>
                          <a:effectLst/>
                        </a:rPr>
                        <a:t>até R$20.000.000,00 (vinte milhões de reais)</a:t>
                      </a:r>
                      <a:r>
                        <a:rPr lang="pt-BR" dirty="0" smtClean="0">
                          <a:effectLst/>
                        </a:rPr>
                        <a:t>, respeitado o limite individual por associado participante do projeto financiado, de que trata o inciso I desta alínea;</a:t>
                      </a:r>
                    </a:p>
                    <a:p>
                      <a:pPr algn="just"/>
                      <a:endParaRPr lang="pt-BR" dirty="0" smtClean="0">
                        <a:effectLst/>
                      </a:endParaRPr>
                    </a:p>
                    <a:p>
                      <a:pPr algn="just"/>
                      <a:r>
                        <a:rPr lang="pt-BR" dirty="0" smtClean="0">
                          <a:solidFill>
                            <a:srgbClr val="FF0000"/>
                          </a:solidFill>
                          <a:effectLst/>
                        </a:rPr>
                        <a:t>d) o mutuário poderá obter o segundo crédito desde que o primeiro já tenha sido liquidado;</a:t>
                      </a:r>
                    </a:p>
                    <a:p>
                      <a:pPr algn="just"/>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Art. 8º As alíneas “c” e “d” do item 1 da Seção 12 (Crédito para Integralização de Cotas-Partes por Beneficiários do Pronaf Cooperativados - Pronaf Cotas-Partes) do Capítulo 10 (Pronaf) do MCR passam a vigorar com a seguinte redação: </a:t>
                      </a: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“c) .......................................................................................................I - individual: até </a:t>
                      </a:r>
                      <a:r>
                        <a:rPr lang="pt-BR" sz="1800" b="0" i="0" u="none" strike="noStrike" kern="1200" baseline="0" dirty="0" smtClean="0">
                          <a:solidFill>
                            <a:srgbClr val="0000FF"/>
                          </a:solidFill>
                          <a:latin typeface="+mn-lt"/>
                          <a:ea typeface="+mn-ea"/>
                          <a:cs typeface="+mn-cs"/>
                        </a:rPr>
                        <a:t>R$40.000,00 (quarenta mil reais)</a:t>
                      </a:r>
                      <a:r>
                        <a:rPr lang="pt-BR" sz="1800" b="0" i="0" u="none" strike="noStrike" kern="1200" baseline="0" dirty="0" smtClean="0">
                          <a:solidFill>
                            <a:schemeClr val="dk1"/>
                          </a:solidFill>
                          <a:latin typeface="+mn-lt"/>
                          <a:ea typeface="+mn-ea"/>
                          <a:cs typeface="+mn-cs"/>
                        </a:rPr>
                        <a:t> por beneficiário; </a:t>
                      </a:r>
                    </a:p>
                    <a:p>
                      <a:pPr algn="just"/>
                      <a:r>
                        <a:rPr lang="pt-BR" sz="1800" b="0" i="0" u="none" strike="noStrike" kern="1200" baseline="0" dirty="0" smtClean="0">
                          <a:solidFill>
                            <a:schemeClr val="dk1"/>
                          </a:solidFill>
                          <a:latin typeface="+mn-lt"/>
                          <a:ea typeface="+mn-ea"/>
                          <a:cs typeface="+mn-cs"/>
                        </a:rPr>
                        <a:t>II - por cooperativa: até </a:t>
                      </a:r>
                      <a:r>
                        <a:rPr lang="pt-BR" sz="1800" b="0" i="0" u="none" strike="noStrike" kern="1200" baseline="0" dirty="0" smtClean="0">
                          <a:solidFill>
                            <a:srgbClr val="0000FF"/>
                          </a:solidFill>
                          <a:latin typeface="+mn-lt"/>
                          <a:ea typeface="+mn-ea"/>
                          <a:cs typeface="+mn-cs"/>
                        </a:rPr>
                        <a:t>R$40.000.000,00 (quarenta milhões de reais)</a:t>
                      </a:r>
                      <a:r>
                        <a:rPr lang="pt-BR" sz="1800" b="0" i="0" u="none" strike="noStrike" kern="1200" baseline="0" dirty="0" smtClean="0">
                          <a:solidFill>
                            <a:schemeClr val="dk1"/>
                          </a:solidFill>
                          <a:latin typeface="+mn-lt"/>
                          <a:ea typeface="+mn-ea"/>
                          <a:cs typeface="+mn-cs"/>
                        </a:rPr>
                        <a:t>, respeitado o limite individual por associado participante do projeto financiado, de que trata o inciso I desta alínea;” (NR) </a:t>
                      </a: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rgbClr val="0000FF"/>
                          </a:solidFill>
                          <a:latin typeface="+mn-lt"/>
                          <a:ea typeface="+mn-ea"/>
                          <a:cs typeface="+mn-cs"/>
                        </a:rPr>
                        <a:t>“d) o crédito pode ser concedido em uma ou mais operações, observado que o somatório dos valores das operações de crédito contratadas pelo mesmo mutuário não pode ultrapassar os limites de que trata a alínea "c";” (NR) </a:t>
                      </a:r>
                      <a:endParaRPr lang="pt-BR" sz="1800" b="0" i="0" u="none" strike="noStrike" kern="1200" baseline="0" dirty="0">
                        <a:solidFill>
                          <a:srgbClr val="0000FF"/>
                        </a:solidFill>
                        <a:latin typeface="+mn-lt"/>
                        <a:ea typeface="+mn-ea"/>
                        <a:cs typeface="+mn-cs"/>
                      </a:endParaRPr>
                    </a:p>
                  </a:txBody>
                  <a:tcPr/>
                </a:tc>
              </a:tr>
            </a:tbl>
          </a:graphicData>
        </a:graphic>
      </p:graphicFrame>
    </p:spTree>
    <p:extLst>
      <p:ext uri="{BB962C8B-B14F-4D97-AF65-F5344CB8AC3E}">
        <p14:creationId xmlns:p14="http://schemas.microsoft.com/office/powerpoint/2010/main" val="2003369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2797814429"/>
              </p:ext>
            </p:extLst>
          </p:nvPr>
        </p:nvGraphicFramePr>
        <p:xfrm>
          <a:off x="-2" y="0"/>
          <a:ext cx="12192002" cy="6903720"/>
        </p:xfrm>
        <a:graphic>
          <a:graphicData uri="http://schemas.openxmlformats.org/drawingml/2006/table">
            <a:tbl>
              <a:tblPr firstRow="1" bandRow="1">
                <a:tableStyleId>{5C22544A-7EE6-4342-B048-85BDC9FD1C3A}</a:tableStyleId>
              </a:tblPr>
              <a:tblGrid>
                <a:gridCol w="6096001"/>
                <a:gridCol w="6096001"/>
              </a:tblGrid>
              <a:tr h="343880">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a:t>
                      </a:r>
                      <a:r>
                        <a:rPr lang="pt-BR" baseline="0" dirty="0" smtClean="0"/>
                        <a:t> atual: </a:t>
                      </a:r>
                      <a:r>
                        <a:rPr lang="pt-BR" dirty="0" smtClean="0"/>
                        <a:t>Resolução </a:t>
                      </a:r>
                      <a:r>
                        <a:rPr lang="pt-BR" dirty="0" smtClean="0"/>
                        <a:t>N° </a:t>
                      </a:r>
                      <a:r>
                        <a:rPr lang="pt-BR" dirty="0" smtClean="0"/>
                        <a:t>4.584 </a:t>
                      </a:r>
                      <a:r>
                        <a:rPr lang="pt-BR" dirty="0" smtClean="0"/>
                        <a:t>de </a:t>
                      </a:r>
                      <a:r>
                        <a:rPr lang="pt-BR" dirty="0" smtClean="0"/>
                        <a:t>29 </a:t>
                      </a:r>
                      <a:r>
                        <a:rPr lang="pt-BR" dirty="0" smtClean="0"/>
                        <a:t>de </a:t>
                      </a:r>
                      <a:r>
                        <a:rPr lang="pt-BR" dirty="0" smtClean="0"/>
                        <a:t>junho</a:t>
                      </a:r>
                      <a:r>
                        <a:rPr lang="pt-BR" baseline="0" dirty="0" smtClean="0"/>
                        <a:t> </a:t>
                      </a:r>
                      <a:r>
                        <a:rPr lang="pt-BR" dirty="0" smtClean="0"/>
                        <a:t>de </a:t>
                      </a:r>
                      <a:r>
                        <a:rPr lang="pt-BR" dirty="0" smtClean="0"/>
                        <a:t>2017</a:t>
                      </a:r>
                      <a:endParaRPr lang="pt-BR" dirty="0"/>
                    </a:p>
                  </a:txBody>
                  <a:tcPr/>
                </a:tc>
              </a:tr>
              <a:tr h="6390436">
                <a:tc>
                  <a:txBody>
                    <a:bodyPr/>
                    <a:lstStyle/>
                    <a:p>
                      <a:pPr algn="just"/>
                      <a:r>
                        <a:rPr lang="pt-BR" dirty="0" smtClean="0">
                          <a:effectLst/>
                        </a:rPr>
                        <a:t>MCR </a:t>
                      </a:r>
                      <a:r>
                        <a:rPr lang="pt-BR" dirty="0" smtClean="0">
                          <a:effectLst/>
                        </a:rPr>
                        <a:t>10.12.</a:t>
                      </a:r>
                      <a:r>
                        <a:rPr lang="pt-BR" baseline="0" dirty="0" smtClean="0">
                          <a:solidFill>
                            <a:srgbClr val="FF0000"/>
                          </a:solidFill>
                          <a:effectLst/>
                        </a:rPr>
                        <a:t>4 </a:t>
                      </a:r>
                      <a:r>
                        <a:rPr lang="pt-BR" dirty="0" smtClean="0"/>
                        <a:t>- </a:t>
                      </a:r>
                      <a:r>
                        <a:rPr lang="pt-BR" baseline="0" dirty="0" smtClean="0">
                          <a:solidFill>
                            <a:srgbClr val="FF0000"/>
                          </a:solidFill>
                        </a:rPr>
                        <a:t>Excepcionalmente, o limite definido no inciso II da alínea "c" do item 1 pode ser elevado para até R$30.000.000,00 (trinta milhões de reais), mediante aprovação pela instituição financeira de projeto apresentado pela cooperativa emissora das cotas-partes, abrangendo cumulativamente: </a:t>
                      </a:r>
                    </a:p>
                    <a:p>
                      <a:pPr algn="just"/>
                      <a:r>
                        <a:rPr lang="pt-BR" sz="1500" baseline="0" dirty="0" smtClean="0">
                          <a:solidFill>
                            <a:srgbClr val="FF0000"/>
                          </a:solidFill>
                        </a:rPr>
                        <a:t>a) a definição dos objetivos do plano de capitalização e da demonstração da viabilidade econômico-financeira da cooperativa;</a:t>
                      </a:r>
                    </a:p>
                    <a:p>
                      <a:pPr algn="just"/>
                      <a:r>
                        <a:rPr lang="pt-BR" sz="1500" baseline="0" dirty="0" smtClean="0">
                          <a:solidFill>
                            <a:srgbClr val="FF0000"/>
                          </a:solidFill>
                        </a:rPr>
                        <a:t>b) no caso de financiamento destinado a saneamento financeiro, plano de recuperação econômica da cooperativa, com demonstração de viabilidade econômico-financeira;</a:t>
                      </a:r>
                    </a:p>
                    <a:p>
                      <a:pPr algn="just"/>
                      <a:r>
                        <a:rPr lang="pt-BR" sz="1500" baseline="0" dirty="0" smtClean="0">
                          <a:solidFill>
                            <a:srgbClr val="FF0000"/>
                          </a:solidFill>
                        </a:rPr>
                        <a:t>c) previsão do volume de recursos demandados do Pronaf Cotas-Partes e de outros programas de capitalização de cooperativas;</a:t>
                      </a:r>
                    </a:p>
                    <a:p>
                      <a:pPr algn="just"/>
                      <a:r>
                        <a:rPr lang="pt-BR" sz="1500" baseline="0" dirty="0" smtClean="0">
                          <a:solidFill>
                            <a:srgbClr val="FF0000"/>
                          </a:solidFill>
                        </a:rPr>
                        <a:t>d) projeções econômico-financeiras contendo a destinação dos recursos integralizados com o plano de capitalização, seus efeitos nos níveis operacionais, nos resultados e nos demais benefícios resultantes para os associados;</a:t>
                      </a:r>
                    </a:p>
                    <a:p>
                      <a:pPr algn="just"/>
                      <a:r>
                        <a:rPr lang="pt-BR" sz="1500" baseline="0" dirty="0" smtClean="0">
                          <a:solidFill>
                            <a:srgbClr val="FF0000"/>
                          </a:solidFill>
                        </a:rPr>
                        <a:t>e) as medidas destinadas a elevar o nível de capacitação técnica de dirigentes, conselheiros fiscais, gerentes e funcionários da cooperativa e a qualidade dos padrões administrativos e do sistema de controles internos;</a:t>
                      </a:r>
                    </a:p>
                    <a:p>
                      <a:pPr algn="just"/>
                      <a:r>
                        <a:rPr lang="pt-BR" sz="1500" baseline="0" dirty="0" smtClean="0">
                          <a:solidFill>
                            <a:srgbClr val="FF0000"/>
                          </a:solidFill>
                        </a:rPr>
                        <a:t>f) termo de compromisso firmado pela cooperativa ou outra entidade aceita pela instituição financeira, atestando que as medidas integrantes do projeto serão acompanhadas em sua implementação e relatadas semestralmente à referida instituição, como condição para a continuidade da liberação de novos créditos ou parcelas;</a:t>
                      </a:r>
                    </a:p>
                    <a:p>
                      <a:pPr algn="just"/>
                      <a:r>
                        <a:rPr lang="pt-BR" sz="1500" baseline="0" dirty="0" smtClean="0">
                          <a:solidFill>
                            <a:srgbClr val="FF0000"/>
                          </a:solidFill>
                        </a:rPr>
                        <a:t>g) aprovação do projeto em Assembleia Geral da cooperativa convocada especialmente para este fim.</a:t>
                      </a:r>
                    </a:p>
                  </a:txBody>
                  <a:tcPr/>
                </a:tc>
                <a:tc>
                  <a:txBody>
                    <a:bodyPr/>
                    <a:lstStyle/>
                    <a:p>
                      <a:pPr algn="just"/>
                      <a:r>
                        <a:rPr lang="pt-BR" sz="1800" b="0" i="0" u="none" strike="noStrike" kern="1200" baseline="0" dirty="0" smtClean="0">
                          <a:solidFill>
                            <a:schemeClr val="dk1"/>
                          </a:solidFill>
                          <a:latin typeface="+mn-lt"/>
                          <a:ea typeface="+mn-ea"/>
                          <a:cs typeface="+mn-cs"/>
                        </a:rPr>
                        <a:t>Art. </a:t>
                      </a:r>
                      <a:r>
                        <a:rPr lang="pt-BR" sz="1800" b="0" i="0" u="none" strike="noStrike" kern="1200" baseline="0" dirty="0" smtClean="0">
                          <a:solidFill>
                            <a:schemeClr val="dk1"/>
                          </a:solidFill>
                          <a:latin typeface="+mn-lt"/>
                          <a:ea typeface="+mn-ea"/>
                          <a:cs typeface="+mn-cs"/>
                        </a:rPr>
                        <a:t>5º Ficam </a:t>
                      </a:r>
                      <a:r>
                        <a:rPr lang="pt-BR" sz="1800" b="1" i="0" u="none" strike="noStrike" kern="1200" baseline="0" dirty="0" smtClean="0">
                          <a:solidFill>
                            <a:schemeClr val="dk1"/>
                          </a:solidFill>
                          <a:latin typeface="+mn-lt"/>
                          <a:ea typeface="+mn-ea"/>
                          <a:cs typeface="+mn-cs"/>
                        </a:rPr>
                        <a:t>revogadas</a:t>
                      </a:r>
                      <a:r>
                        <a:rPr lang="pt-BR" sz="1800" b="0" i="0" u="none" strike="noStrike" kern="1200" baseline="0" dirty="0" smtClean="0">
                          <a:solidFill>
                            <a:schemeClr val="dk1"/>
                          </a:solidFill>
                          <a:latin typeface="+mn-lt"/>
                          <a:ea typeface="+mn-ea"/>
                          <a:cs typeface="+mn-cs"/>
                        </a:rPr>
                        <a:t> (...) o </a:t>
                      </a:r>
                      <a:r>
                        <a:rPr lang="pt-BR" sz="1800" b="1" i="0" u="none" strike="noStrike" kern="1200" baseline="0" dirty="0" smtClean="0">
                          <a:solidFill>
                            <a:schemeClr val="dk1"/>
                          </a:solidFill>
                          <a:latin typeface="+mn-lt"/>
                          <a:ea typeface="+mn-ea"/>
                          <a:cs typeface="+mn-cs"/>
                        </a:rPr>
                        <a:t>item 4 da Seção 12 </a:t>
                      </a:r>
                      <a:r>
                        <a:rPr lang="pt-BR" sz="1800" b="0" i="0" u="none" strike="noStrike" kern="1200" baseline="0" dirty="0" smtClean="0">
                          <a:solidFill>
                            <a:schemeClr val="dk1"/>
                          </a:solidFill>
                          <a:latin typeface="+mn-lt"/>
                          <a:ea typeface="+mn-ea"/>
                          <a:cs typeface="+mn-cs"/>
                        </a:rPr>
                        <a:t>(Crédito para Integralização de Cotas-Partes por Beneficiários do Pronaf Cooperativados – Pronaf Cotas-Partes) do Capítulo 10 (Programa Nacional de Fortalecimento da Agricultura Familiar – Pronaf) do MCR:</a:t>
                      </a:r>
                    </a:p>
                    <a:p>
                      <a:pPr algn="just"/>
                      <a:r>
                        <a:rPr lang="pt-BR" sz="1800" b="0" i="0" u="none" strike="noStrike" kern="1200" baseline="0" dirty="0" smtClean="0">
                          <a:solidFill>
                            <a:schemeClr val="dk1"/>
                          </a:solidFill>
                          <a:latin typeface="+mn-lt"/>
                          <a:ea typeface="+mn-ea"/>
                          <a:cs typeface="+mn-cs"/>
                        </a:rPr>
                        <a:t> </a:t>
                      </a:r>
                    </a:p>
                    <a:p>
                      <a:pPr algn="just"/>
                      <a:endParaRPr lang="pt-BR" sz="1800" b="0" i="0" u="none" strike="noStrike" kern="1200" baseline="0" dirty="0" smtClean="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11813467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1865864317"/>
              </p:ext>
            </p:extLst>
          </p:nvPr>
        </p:nvGraphicFramePr>
        <p:xfrm>
          <a:off x="-2" y="0"/>
          <a:ext cx="12192002" cy="5746672"/>
        </p:xfrm>
        <a:graphic>
          <a:graphicData uri="http://schemas.openxmlformats.org/drawingml/2006/table">
            <a:tbl>
              <a:tblPr firstRow="1" bandRow="1">
                <a:tableStyleId>{5C22544A-7EE6-4342-B048-85BDC9FD1C3A}</a:tableStyleId>
              </a:tblPr>
              <a:tblGrid>
                <a:gridCol w="6096001"/>
                <a:gridCol w="6096001"/>
              </a:tblGrid>
              <a:tr h="443152">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a:t>
                      </a:r>
                      <a:r>
                        <a:rPr lang="pt-BR" baseline="0" dirty="0" smtClean="0"/>
                        <a:t> Atual: </a:t>
                      </a:r>
                      <a:r>
                        <a:rPr lang="pt-BR" dirty="0" smtClean="0"/>
                        <a:t>Resolução </a:t>
                      </a:r>
                      <a:r>
                        <a:rPr lang="pt-BR" dirty="0" smtClean="0"/>
                        <a:t>N° 4.575 de 31 de maio de 2017</a:t>
                      </a:r>
                      <a:endParaRPr lang="pt-BR" dirty="0"/>
                    </a:p>
                  </a:txBody>
                  <a:tcPr/>
                </a:tc>
              </a:tr>
              <a:tr h="3306150">
                <a:tc>
                  <a:txBody>
                    <a:bodyPr/>
                    <a:lstStyle/>
                    <a:p>
                      <a:pPr algn="just"/>
                      <a:r>
                        <a:rPr lang="pt-BR" dirty="0" smtClean="0">
                          <a:effectLst/>
                        </a:rPr>
                        <a:t>MCR 10.13.1 </a:t>
                      </a:r>
                      <a:r>
                        <a:rPr lang="pt-BR" dirty="0" smtClean="0"/>
                        <a:t>- Os financiamentos ao amparo da Linha de Crédito para Grupo "B" do Pronaf (Microcrédito Produtivo Rural), sem prejuízo da observância dos demais procedimentos relativos ao Grupo "B" do Programa Nacional de Fortalecimento da Agricultura Familiar (Pronaf) contidos nas demais Seções deste Capítulo, sujeitam-se às seguintes condições especiais: </a:t>
                      </a:r>
                    </a:p>
                    <a:p>
                      <a:pPr algn="just"/>
                      <a:endParaRPr lang="pt-BR" dirty="0" smtClean="0"/>
                    </a:p>
                    <a:p>
                      <a:pPr algn="just"/>
                      <a:r>
                        <a:rPr lang="pt-BR" dirty="0" smtClean="0">
                          <a:effectLst/>
                        </a:rPr>
                        <a:t>c) limite por beneficiário: R$2.500,00 (dois mil e quinhentos reais), independente do número de operações, podendo esse limite ser elevado para até </a:t>
                      </a:r>
                      <a:r>
                        <a:rPr lang="pt-BR" dirty="0" smtClean="0">
                          <a:solidFill>
                            <a:srgbClr val="FF0000"/>
                          </a:solidFill>
                          <a:effectLst/>
                        </a:rPr>
                        <a:t>R$4.000,00 (quatro mil reais) </a:t>
                      </a:r>
                      <a:r>
                        <a:rPr lang="pt-BR" dirty="0" smtClean="0">
                          <a:effectLst/>
                        </a:rPr>
                        <a:t>quando se aplicar a metodologia do Programa Nacional de Microcrédito Produtivo Orientado (PNMPO), observado que:</a:t>
                      </a:r>
                    </a:p>
                    <a:p>
                      <a:pPr algn="just"/>
                      <a:r>
                        <a:rPr lang="pt-BR" dirty="0" smtClean="0">
                          <a:effectLst/>
                        </a:rPr>
                        <a:t>I - o somatório dos financiamentos concedidos a famílias de agricultores desse grupo, com direito a bônus de adimplência, não excederá R$7.500,00 (sete mil e quinhentos reais) ou </a:t>
                      </a:r>
                      <a:r>
                        <a:rPr lang="pt-BR" dirty="0" smtClean="0">
                          <a:solidFill>
                            <a:srgbClr val="FF0000"/>
                          </a:solidFill>
                          <a:effectLst/>
                        </a:rPr>
                        <a:t>R$12.000,00 (doze mil reais) </a:t>
                      </a:r>
                      <a:r>
                        <a:rPr lang="pt-BR" dirty="0" smtClean="0">
                          <a:effectLst/>
                        </a:rPr>
                        <a:t>quando aplicada a metodologia do PNMPO; 	</a:t>
                      </a:r>
                    </a:p>
                    <a:p>
                      <a:pPr algn="just"/>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Art. 9º A alínea “c” do item 1 da Seção 13 (Microcrédito Produtivo Rural - Grupo “B”) do Capítulo 10 (Pronaf) do MCR passa a vigorar com a seguinte redação: </a:t>
                      </a:r>
                    </a:p>
                    <a:p>
                      <a:pPr algn="just"/>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“c) limite por beneficiário: R$2.500,00 (dois mil e quinhentos reais), independente do número de operações, podendo esse limite ser elevado para até </a:t>
                      </a:r>
                      <a:r>
                        <a:rPr lang="pt-BR" sz="1800" b="0" i="0" u="none" strike="noStrike" kern="1200" baseline="0" dirty="0" smtClean="0">
                          <a:solidFill>
                            <a:srgbClr val="0000FF"/>
                          </a:solidFill>
                          <a:latin typeface="+mn-lt"/>
                          <a:ea typeface="+mn-ea"/>
                          <a:cs typeface="+mn-cs"/>
                        </a:rPr>
                        <a:t>R$5.000,00 (cinco mil reais) </a:t>
                      </a:r>
                      <a:r>
                        <a:rPr lang="pt-BR" sz="1800" b="0" i="0" u="none" strike="noStrike" kern="1200" baseline="0" dirty="0" smtClean="0">
                          <a:solidFill>
                            <a:schemeClr val="dk1"/>
                          </a:solidFill>
                          <a:latin typeface="+mn-lt"/>
                          <a:ea typeface="+mn-ea"/>
                          <a:cs typeface="+mn-cs"/>
                        </a:rPr>
                        <a:t>quando se aplicar a metodologia do Programa Nacional de Microcrédito Produtivo Orientado (PNMPO), observado que: </a:t>
                      </a:r>
                    </a:p>
                    <a:p>
                      <a:pPr algn="just"/>
                      <a:r>
                        <a:rPr lang="pt-BR" sz="1800" b="0" i="0" u="none" strike="noStrike" kern="1200" baseline="0" dirty="0" smtClean="0">
                          <a:solidFill>
                            <a:schemeClr val="dk1"/>
                          </a:solidFill>
                          <a:latin typeface="+mn-lt"/>
                          <a:ea typeface="+mn-ea"/>
                          <a:cs typeface="+mn-cs"/>
                        </a:rPr>
                        <a:t>I - o somatório dos financiamentos concedidos a famílias de agricultores desse grupo, com direito a bônus de adimplência, não excederá R$7.500,00 (sete mil e quinhentos reais) ou </a:t>
                      </a:r>
                      <a:r>
                        <a:rPr lang="pt-BR" sz="1800" b="0" i="0" u="none" strike="noStrike" kern="1200" baseline="0" dirty="0" smtClean="0">
                          <a:solidFill>
                            <a:srgbClr val="0000FF"/>
                          </a:solidFill>
                          <a:latin typeface="+mn-lt"/>
                          <a:ea typeface="+mn-ea"/>
                          <a:cs typeface="+mn-cs"/>
                        </a:rPr>
                        <a:t>R$15.000,00 (quinze mil reais) </a:t>
                      </a:r>
                      <a:r>
                        <a:rPr lang="pt-BR" sz="1800" b="0" i="0" u="none" strike="noStrike" kern="1200" baseline="0" dirty="0" smtClean="0">
                          <a:solidFill>
                            <a:schemeClr val="dk1"/>
                          </a:solidFill>
                          <a:latin typeface="+mn-lt"/>
                          <a:ea typeface="+mn-ea"/>
                          <a:cs typeface="+mn-cs"/>
                        </a:rPr>
                        <a:t>quando aplicada a metodologia do PNMPO; </a:t>
                      </a:r>
                    </a:p>
                    <a:p>
                      <a:pPr algn="just"/>
                      <a:r>
                        <a:rPr lang="pt-BR" sz="1800" b="0" i="0" u="none" strike="noStrike" kern="1200" baseline="0" dirty="0" smtClean="0">
                          <a:solidFill>
                            <a:schemeClr val="dk1"/>
                          </a:solidFill>
                          <a:latin typeface="+mn-lt"/>
                          <a:ea typeface="+mn-ea"/>
                          <a:cs typeface="+mn-cs"/>
                        </a:rPr>
                        <a:t>............................................................................................” (NR) </a:t>
                      </a:r>
                      <a:endParaRPr lang="pt-BR" sz="18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4903747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2748058003"/>
              </p:ext>
            </p:extLst>
          </p:nvPr>
        </p:nvGraphicFramePr>
        <p:xfrm>
          <a:off x="-2" y="-808912"/>
          <a:ext cx="12192002" cy="7560232"/>
        </p:xfrm>
        <a:graphic>
          <a:graphicData uri="http://schemas.openxmlformats.org/drawingml/2006/table">
            <a:tbl>
              <a:tblPr firstRow="1" bandRow="1">
                <a:tableStyleId>{5C22544A-7EE6-4342-B048-85BDC9FD1C3A}</a:tableStyleId>
              </a:tblPr>
              <a:tblGrid>
                <a:gridCol w="6096001"/>
                <a:gridCol w="6096001"/>
              </a:tblGrid>
              <a:tr h="443152">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a:t>
                      </a:r>
                      <a:r>
                        <a:rPr lang="pt-BR" baseline="0" dirty="0" smtClean="0"/>
                        <a:t> Atual: </a:t>
                      </a:r>
                      <a:r>
                        <a:rPr lang="pt-BR" dirty="0" smtClean="0"/>
                        <a:t>Resolução </a:t>
                      </a:r>
                      <a:r>
                        <a:rPr lang="pt-BR" dirty="0" smtClean="0"/>
                        <a:t>N° 4.575 de 31 de maio de 2017</a:t>
                      </a:r>
                      <a:endParaRPr lang="pt-BR" dirty="0"/>
                    </a:p>
                  </a:txBody>
                  <a:tcPr/>
                </a:tc>
              </a:tr>
              <a:tr h="3306150">
                <a:tc>
                  <a:txBody>
                    <a:bodyPr/>
                    <a:lstStyle/>
                    <a:p>
                      <a:pPr algn="just"/>
                      <a:r>
                        <a:rPr lang="pt-BR" dirty="0" smtClean="0">
                          <a:effectLst/>
                        </a:rPr>
                        <a:t>MCR 10.16.1 </a:t>
                      </a:r>
                      <a:r>
                        <a:rPr lang="pt-BR" dirty="0" smtClean="0"/>
                        <a:t>- A Linha de Crédito para Investimento em Energia Renovável e Sustentabilidade Ambiental (Pronaf Eco) está sujeita às seguintes condições especiais: </a:t>
                      </a:r>
                    </a:p>
                    <a:p>
                      <a:pPr algn="just"/>
                      <a:r>
                        <a:rPr lang="pt-BR" dirty="0" smtClean="0">
                          <a:effectLst/>
                        </a:rPr>
                        <a:t>e) prazo de reembolso: conforme a finalidade prevista na alínea “b”:  </a:t>
                      </a:r>
                    </a:p>
                    <a:p>
                      <a:pPr algn="just"/>
                      <a:r>
                        <a:rPr lang="pt-BR" sz="1700" dirty="0" smtClean="0">
                          <a:solidFill>
                            <a:srgbClr val="FF0000"/>
                          </a:solidFill>
                          <a:effectLst/>
                        </a:rPr>
                        <a:t>I - para projetos de </a:t>
                      </a:r>
                      <a:r>
                        <a:rPr lang="pt-BR" sz="1700" i="1" dirty="0" err="1" smtClean="0">
                          <a:solidFill>
                            <a:srgbClr val="FF0000"/>
                          </a:solidFill>
                          <a:effectLst/>
                        </a:rPr>
                        <a:t>miniusinas</a:t>
                      </a:r>
                      <a:r>
                        <a:rPr lang="pt-BR" sz="1700" i="1" dirty="0" smtClean="0">
                          <a:solidFill>
                            <a:srgbClr val="FF0000"/>
                          </a:solidFill>
                          <a:effectLst/>
                        </a:rPr>
                        <a:t> de biocombustíveis </a:t>
                      </a:r>
                      <a:r>
                        <a:rPr lang="pt-BR" sz="1700" dirty="0" smtClean="0">
                          <a:solidFill>
                            <a:srgbClr val="FF0000"/>
                          </a:solidFill>
                          <a:effectLst/>
                        </a:rPr>
                        <a:t>previstos no inciso II: até 12 (doze) anos, incluídos até 3 (três) anos de carência, que poderá ser ampliada para até 5 (cinco) anos quando a atividade assistida requerer e o projeto técnico comprovar essa necessidade;</a:t>
                      </a:r>
                    </a:p>
                    <a:p>
                      <a:pPr algn="just"/>
                      <a:r>
                        <a:rPr lang="pt-BR" sz="1700" dirty="0" smtClean="0">
                          <a:effectLst/>
                        </a:rPr>
                        <a:t>II - para as demais finalidades previstas nos incisos I a V: até 10 (dez) anos, incluídos até 3 (três) anos de carência, que poderá ser ampliada para até 5 (cinco) anos quando a atividade assistida requerer esse prazo, conforme cronograma estabelecido no respectivo projeto técnico;</a:t>
                      </a:r>
                    </a:p>
                    <a:p>
                      <a:pPr algn="just"/>
                      <a:r>
                        <a:rPr lang="pt-BR" sz="1700" dirty="0" smtClean="0">
                          <a:solidFill>
                            <a:srgbClr val="FF0000"/>
                          </a:solidFill>
                          <a:effectLst/>
                        </a:rPr>
                        <a:t>III - para a finalidade prevista no inciso VI: até 5 (cinco) anos, incluídos até 2 (dois) de carência;</a:t>
                      </a:r>
                      <a:r>
                        <a:rPr lang="pt-BR" sz="1800" i="1" dirty="0" smtClean="0"/>
                        <a:t> </a:t>
                      </a:r>
                      <a:r>
                        <a:rPr lang="pt-BR" sz="1200" i="1" dirty="0" smtClean="0"/>
                        <a:t>(implantação de viveiros de mudas de essências florestais e frutíferas fiscalizadas ou certificadas)</a:t>
                      </a:r>
                      <a:endParaRPr lang="pt-BR" sz="1200" dirty="0" smtClean="0">
                        <a:solidFill>
                          <a:srgbClr val="FF0000"/>
                        </a:solidFill>
                        <a:effectLst/>
                      </a:endParaRPr>
                    </a:p>
                    <a:p>
                      <a:pPr algn="just"/>
                      <a:r>
                        <a:rPr lang="pt-BR" sz="1700" dirty="0" smtClean="0">
                          <a:effectLst/>
                        </a:rPr>
                        <a:t>IV - para a finalidade prevista no inciso VII: até 12 (doze) anos, incluídos até 8 (oito) anos de carência, podendo o prazo da operação ser elevado, no caso de financiamentos com recursos dos Fundos Constitucionais de Financiamento do Norte (FNO), do Nordeste (FNE) e do Centro-Oeste (FCO), para até 16 (dezesseis) anos, quando a atividade assistida requerer e o projeto técnico ou a proposta comprovar a sua necessidade, de acordo com o retorno financeiro da atividade assistida;</a:t>
                      </a:r>
                    </a:p>
                    <a:p>
                      <a:pPr algn="just"/>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Art. 10. A alínea “e” do item 1 da Seção 16 (Crédito para Investimento em Energia Renovável e Sustentabilidade Ambiental - Pronaf Eco) do Capítulo 10 (Pronaf) do MCR passa a vigorar com a seguinte redação: </a:t>
                      </a:r>
                    </a:p>
                    <a:p>
                      <a:pPr algn="just"/>
                      <a:r>
                        <a:rPr lang="pt-BR" sz="1800" b="0" i="0" u="none" strike="noStrike" kern="1200" baseline="0" dirty="0" smtClean="0">
                          <a:solidFill>
                            <a:schemeClr val="dk1"/>
                          </a:solidFill>
                          <a:latin typeface="+mn-lt"/>
                          <a:ea typeface="+mn-ea"/>
                          <a:cs typeface="+mn-cs"/>
                        </a:rPr>
                        <a:t>“e) prazo de reembolso: </a:t>
                      </a:r>
                    </a:p>
                    <a:p>
                      <a:pPr algn="just"/>
                      <a:r>
                        <a:rPr lang="pt-BR" sz="1800" b="0" i="0" u="none" strike="noStrike" kern="1200" baseline="0" dirty="0" smtClean="0">
                          <a:solidFill>
                            <a:srgbClr val="0000FF"/>
                          </a:solidFill>
                          <a:latin typeface="+mn-lt"/>
                          <a:ea typeface="+mn-ea"/>
                          <a:cs typeface="+mn-cs"/>
                        </a:rPr>
                        <a:t>I - para a finalidade prevista no inciso VII da alínea “b": até 12 (doze) anos, incluídos até 8 (oito) anos de carência, podendo o prazo da operação ser elevado, no caso de financiamentos com recursos dos Fundos Constitucionais de Financiamento do Norte (FNO), do Nordeste (FNE) e do Centro-Oeste (FCO), para até 16 (dezesseis) anos, quando a atividade assistida requerer e o projeto técnico ou a proposta comprovar a sua necessidade, de acordo com o retorno financeiro da atividade assistida; </a:t>
                      </a:r>
                    </a:p>
                    <a:p>
                      <a:pPr algn="just"/>
                      <a:endParaRPr lang="pt-BR" sz="1800" b="0" i="0" u="none" strike="noStrike" kern="1200" baseline="0" dirty="0" smtClean="0">
                        <a:solidFill>
                          <a:srgbClr val="0000FF"/>
                        </a:solidFill>
                        <a:latin typeface="+mn-lt"/>
                        <a:ea typeface="+mn-ea"/>
                        <a:cs typeface="+mn-cs"/>
                      </a:endParaRPr>
                    </a:p>
                    <a:p>
                      <a:pPr algn="just"/>
                      <a:r>
                        <a:rPr lang="pt-BR" sz="1800" b="0" i="0" u="none" strike="noStrike" kern="1200" baseline="0" dirty="0" smtClean="0">
                          <a:solidFill>
                            <a:srgbClr val="0000FF"/>
                          </a:solidFill>
                          <a:latin typeface="+mn-lt"/>
                          <a:ea typeface="+mn-ea"/>
                          <a:cs typeface="+mn-cs"/>
                        </a:rPr>
                        <a:t>II - para as demais finalidades: até 10 (dez) anos, incluídos até 5 (cinco) anos de carência;” (NR) </a:t>
                      </a:r>
                    </a:p>
                    <a:p>
                      <a:pPr algn="just"/>
                      <a:endParaRPr lang="pt-BR" sz="1800" b="0" i="0" u="none" strike="noStrike" kern="1200" baseline="0" dirty="0" smtClean="0">
                        <a:solidFill>
                          <a:srgbClr val="0000FF"/>
                        </a:solidFill>
                        <a:latin typeface="+mn-lt"/>
                        <a:ea typeface="+mn-ea"/>
                        <a:cs typeface="+mn-cs"/>
                      </a:endParaRPr>
                    </a:p>
                    <a:p>
                      <a:pPr algn="just"/>
                      <a:endParaRPr lang="pt-BR" sz="1800" b="0" i="0" u="none" strike="noStrike" kern="1200" baseline="0" dirty="0" smtClean="0">
                        <a:solidFill>
                          <a:srgbClr val="0000FF"/>
                        </a:solidFill>
                        <a:latin typeface="+mn-lt"/>
                        <a:ea typeface="+mn-ea"/>
                        <a:cs typeface="+mn-cs"/>
                      </a:endParaRPr>
                    </a:p>
                    <a:p>
                      <a:pPr algn="just"/>
                      <a:endParaRPr lang="pt-BR" sz="1800" b="0" i="0" u="none" strike="noStrike" kern="1200" baseline="0" dirty="0" smtClean="0">
                        <a:solidFill>
                          <a:srgbClr val="0000FF"/>
                        </a:solidFill>
                        <a:latin typeface="+mn-lt"/>
                        <a:ea typeface="+mn-ea"/>
                        <a:cs typeface="+mn-cs"/>
                      </a:endParaRPr>
                    </a:p>
                    <a:p>
                      <a:pPr algn="just"/>
                      <a:endParaRPr lang="pt-BR" sz="1800" b="0" i="0" u="none" strike="noStrike" kern="1200" baseline="0" dirty="0" smtClean="0">
                        <a:solidFill>
                          <a:srgbClr val="0000FF"/>
                        </a:solidFill>
                        <a:latin typeface="+mn-lt"/>
                        <a:ea typeface="+mn-ea"/>
                        <a:cs typeface="+mn-cs"/>
                      </a:endParaRPr>
                    </a:p>
                  </a:txBody>
                  <a:tcPr/>
                </a:tc>
              </a:tr>
            </a:tbl>
          </a:graphicData>
        </a:graphic>
      </p:graphicFrame>
    </p:spTree>
    <p:extLst>
      <p:ext uri="{BB962C8B-B14F-4D97-AF65-F5344CB8AC3E}">
        <p14:creationId xmlns:p14="http://schemas.microsoft.com/office/powerpoint/2010/main" val="1441996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aixa_sup-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10028"/>
            <a:ext cx="12192000" cy="1617025"/>
          </a:xfrm>
          <a:prstGeom prst="rect">
            <a:avLst/>
          </a:prstGeom>
        </p:spPr>
      </p:pic>
      <p:sp>
        <p:nvSpPr>
          <p:cNvPr id="5" name="Retângulo 4"/>
          <p:cNvSpPr/>
          <p:nvPr/>
        </p:nvSpPr>
        <p:spPr>
          <a:xfrm>
            <a:off x="591447" y="1725224"/>
            <a:ext cx="11009106" cy="4555093"/>
          </a:xfrm>
          <a:prstGeom prst="rect">
            <a:avLst/>
          </a:prstGeom>
        </p:spPr>
        <p:txBody>
          <a:bodyPr wrap="square">
            <a:spAutoFit/>
          </a:bodyPr>
          <a:lstStyle/>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smtClean="0"/>
              <a:t>Agradecimentos da Equipe:</a:t>
            </a:r>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endParaRPr lang="pt-BR" altLang="pt-BR" sz="2800" dirty="0"/>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a:hlinkClick r:id="rId3"/>
              </a:rPr>
              <a:t>j</a:t>
            </a:r>
            <a:r>
              <a:rPr lang="pt-BR" altLang="pt-BR" sz="2800" dirty="0" smtClean="0">
                <a:hlinkClick r:id="rId3"/>
              </a:rPr>
              <a:t>ose.zukowski@mda.gov.br</a:t>
            </a:r>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smtClean="0">
                <a:hlinkClick r:id="rId3"/>
              </a:rPr>
              <a:t>jose.henrique@mda.gov.br</a:t>
            </a:r>
            <a:r>
              <a:rPr lang="pt-BR" altLang="pt-BR" sz="2800" dirty="0" smtClean="0"/>
              <a:t> </a:t>
            </a:r>
            <a:endParaRPr lang="pt-BR" altLang="pt-BR" sz="2800" dirty="0"/>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a:hlinkClick r:id="rId4"/>
              </a:rPr>
              <a:t>mauri.andrade@mda.gov.br</a:t>
            </a:r>
            <a:r>
              <a:rPr lang="pt-BR" altLang="pt-BR" sz="2800" dirty="0"/>
              <a:t>  </a:t>
            </a:r>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a:hlinkClick r:id="rId5"/>
              </a:rPr>
              <a:t>osmar.filho@mda.gov.br</a:t>
            </a:r>
            <a:r>
              <a:rPr lang="pt-BR" altLang="pt-BR" sz="2800" dirty="0"/>
              <a:t> </a:t>
            </a:r>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a:hlinkClick r:id="rId6"/>
              </a:rPr>
              <a:t>thiago.gomes@mda.gov.br</a:t>
            </a:r>
            <a:r>
              <a:rPr lang="pt-BR" altLang="pt-BR" sz="2800" dirty="0"/>
              <a:t> </a:t>
            </a:r>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smtClean="0">
                <a:hlinkClick r:id="rId7"/>
              </a:rPr>
              <a:t>wanderson.couto@mda.gov.br</a:t>
            </a:r>
            <a:endParaRPr lang="pt-BR" altLang="pt-BR" sz="2800" dirty="0" smtClean="0"/>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smtClean="0"/>
              <a:t> </a:t>
            </a:r>
            <a:endParaRPr lang="pt-BR" altLang="pt-BR" sz="2800" dirty="0"/>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endParaRPr lang="pt-BR" altLang="pt-BR" sz="1000" dirty="0"/>
          </a:p>
          <a:p>
            <a:pPr algn="ctr">
              <a:buClr>
                <a:srgbClr val="000000"/>
              </a:buClr>
              <a:buFont typeface="Arial" panose="020B0604020202020204" pitchFamily="34" charset="0"/>
              <a:buNone/>
              <a:tabLst>
                <a:tab pos="0" algn="l"/>
                <a:tab pos="290513" algn="l"/>
                <a:tab pos="582613" algn="l"/>
                <a:tab pos="874713" algn="l"/>
                <a:tab pos="1166813" algn="l"/>
                <a:tab pos="1458913" algn="l"/>
                <a:tab pos="1751013" algn="l"/>
                <a:tab pos="2043113" algn="l"/>
                <a:tab pos="2335213" algn="l"/>
                <a:tab pos="2627313" algn="l"/>
                <a:tab pos="2919413" algn="l"/>
                <a:tab pos="3211513" algn="l"/>
                <a:tab pos="3503613" algn="l"/>
                <a:tab pos="3795713" algn="l"/>
                <a:tab pos="4087813" algn="l"/>
                <a:tab pos="4379913" algn="l"/>
                <a:tab pos="4672013" algn="l"/>
                <a:tab pos="4964113" algn="l"/>
                <a:tab pos="5257800" algn="l"/>
                <a:tab pos="5548313" algn="l"/>
                <a:tab pos="5840413" algn="l"/>
              </a:tabLst>
            </a:pPr>
            <a:r>
              <a:rPr lang="pt-BR" altLang="pt-BR" sz="2800" dirty="0"/>
              <a:t>Telefone: (61) 2020-0925</a:t>
            </a:r>
          </a:p>
        </p:txBody>
      </p:sp>
      <p:sp>
        <p:nvSpPr>
          <p:cNvPr id="4" name="TextBox 3"/>
          <p:cNvSpPr txBox="1"/>
          <p:nvPr/>
        </p:nvSpPr>
        <p:spPr>
          <a:xfrm>
            <a:off x="1716309" y="467651"/>
            <a:ext cx="7848564" cy="461665"/>
          </a:xfrm>
          <a:prstGeom prst="rect">
            <a:avLst/>
          </a:prstGeom>
          <a:noFill/>
        </p:spPr>
        <p:txBody>
          <a:bodyPr wrap="square" rtlCol="0">
            <a:spAutoFit/>
          </a:bodyPr>
          <a:lstStyle/>
          <a:p>
            <a:pPr algn="ctr"/>
            <a:r>
              <a:rPr lang="pt-BR" sz="2400" b="1" dirty="0" smtClean="0">
                <a:solidFill>
                  <a:srgbClr val="FFFFFF"/>
                </a:solidFill>
              </a:rPr>
              <a:t>SEAD/SAF/DFPP/CGFP</a:t>
            </a:r>
            <a:endParaRPr lang="pt-BR" sz="2400" b="1" dirty="0">
              <a:solidFill>
                <a:srgbClr val="FFFFFF"/>
              </a:solidFill>
            </a:endParaRPr>
          </a:p>
        </p:txBody>
      </p:sp>
    </p:spTree>
    <p:extLst>
      <p:ext uri="{BB962C8B-B14F-4D97-AF65-F5344CB8AC3E}">
        <p14:creationId xmlns:p14="http://schemas.microsoft.com/office/powerpoint/2010/main" val="1487280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283200"/>
            <a:ext cx="12192000" cy="15748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8" name="Picture 7" descr="CONTRAcapaPPT5-0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38100"/>
            <a:ext cx="12192000" cy="6775885"/>
          </a:xfrm>
          <a:prstGeom prst="rect">
            <a:avLst/>
          </a:prstGeom>
        </p:spPr>
      </p:pic>
    </p:spTree>
    <p:extLst>
      <p:ext uri="{BB962C8B-B14F-4D97-AF65-F5344CB8AC3E}">
        <p14:creationId xmlns:p14="http://schemas.microsoft.com/office/powerpoint/2010/main" val="19513438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faixa_sup-0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20979"/>
            <a:ext cx="12192000" cy="1617025"/>
          </a:xfrm>
          <a:prstGeom prst="rect">
            <a:avLst/>
          </a:prstGeom>
        </p:spPr>
      </p:pic>
      <p:sp>
        <p:nvSpPr>
          <p:cNvPr id="4" name="CaixaDeTexto 3"/>
          <p:cNvSpPr txBox="1"/>
          <p:nvPr/>
        </p:nvSpPr>
        <p:spPr>
          <a:xfrm>
            <a:off x="1717328" y="456242"/>
            <a:ext cx="8296275" cy="492443"/>
          </a:xfrm>
          <a:prstGeom prst="rect">
            <a:avLst/>
          </a:prstGeom>
          <a:noFill/>
        </p:spPr>
        <p:txBody>
          <a:bodyPr wrap="square" rtlCol="0">
            <a:spAutoFit/>
          </a:bodyPr>
          <a:lstStyle/>
          <a:p>
            <a:r>
              <a:rPr lang="pt-BR" sz="2600" b="1" dirty="0" smtClean="0">
                <a:solidFill>
                  <a:schemeClr val="bg1"/>
                </a:solidFill>
              </a:rPr>
              <a:t>Plano Safra da Agricultura Familiar</a:t>
            </a:r>
            <a:endParaRPr lang="pt-BR" sz="2600" b="1" dirty="0">
              <a:solidFill>
                <a:schemeClr val="bg1"/>
              </a:solidFill>
            </a:endParaRPr>
          </a:p>
        </p:txBody>
      </p:sp>
      <p:sp>
        <p:nvSpPr>
          <p:cNvPr id="3" name="CaixaDeTexto 2"/>
          <p:cNvSpPr txBox="1"/>
          <p:nvPr/>
        </p:nvSpPr>
        <p:spPr>
          <a:xfrm>
            <a:off x="14123405" y="1855048"/>
            <a:ext cx="2556185" cy="3958006"/>
          </a:xfrm>
          <a:prstGeom prst="rect">
            <a:avLst/>
          </a:prstGeom>
          <a:noFill/>
        </p:spPr>
        <p:txBody>
          <a:bodyPr wrap="square" rtlCol="0">
            <a:spAutoFit/>
          </a:bodyPr>
          <a:lstStyle/>
          <a:p>
            <a:r>
              <a:rPr lang="pt-BR" sz="2000" b="1" dirty="0" smtClean="0">
                <a:solidFill>
                  <a:schemeClr val="accent6">
                    <a:lumMod val="50000"/>
                  </a:schemeClr>
                </a:solidFill>
              </a:rPr>
              <a:t>Produção Vegetal</a:t>
            </a:r>
          </a:p>
          <a:p>
            <a:pPr>
              <a:lnSpc>
                <a:spcPct val="130000"/>
              </a:lnSpc>
            </a:pPr>
            <a:endParaRPr lang="pt-BR" sz="2000" b="1" dirty="0" smtClean="0">
              <a:solidFill>
                <a:schemeClr val="accent6">
                  <a:lumMod val="50000"/>
                </a:schemeClr>
              </a:solidFill>
            </a:endParaRPr>
          </a:p>
          <a:p>
            <a:pPr>
              <a:lnSpc>
                <a:spcPct val="130000"/>
              </a:lnSpc>
            </a:pPr>
            <a:r>
              <a:rPr lang="pt-BR" sz="1600" dirty="0" smtClean="0"/>
              <a:t>Mandioca: 87%</a:t>
            </a:r>
          </a:p>
          <a:p>
            <a:pPr>
              <a:lnSpc>
                <a:spcPct val="130000"/>
              </a:lnSpc>
            </a:pPr>
            <a:r>
              <a:rPr lang="pt-BR" sz="1600" dirty="0" smtClean="0"/>
              <a:t>Milho: 46%</a:t>
            </a:r>
          </a:p>
          <a:p>
            <a:pPr>
              <a:lnSpc>
                <a:spcPct val="130000"/>
              </a:lnSpc>
            </a:pPr>
            <a:r>
              <a:rPr lang="pt-BR" sz="1600" dirty="0" smtClean="0"/>
              <a:t>Arroz: 34%</a:t>
            </a:r>
          </a:p>
          <a:p>
            <a:pPr>
              <a:lnSpc>
                <a:spcPct val="130000"/>
              </a:lnSpc>
            </a:pPr>
            <a:r>
              <a:rPr lang="pt-BR" sz="1600" dirty="0" smtClean="0"/>
              <a:t>Feijão: 70%</a:t>
            </a:r>
          </a:p>
          <a:p>
            <a:pPr>
              <a:lnSpc>
                <a:spcPct val="130000"/>
              </a:lnSpc>
            </a:pPr>
            <a:r>
              <a:rPr lang="pt-BR" sz="1600" dirty="0" smtClean="0"/>
              <a:t>Café: 38%</a:t>
            </a:r>
          </a:p>
          <a:p>
            <a:pPr>
              <a:lnSpc>
                <a:spcPct val="130000"/>
              </a:lnSpc>
            </a:pPr>
            <a:r>
              <a:rPr lang="pt-BR" sz="1600" dirty="0" smtClean="0"/>
              <a:t>Trigo: 21%</a:t>
            </a:r>
          </a:p>
          <a:p>
            <a:pPr>
              <a:lnSpc>
                <a:spcPct val="130000"/>
              </a:lnSpc>
            </a:pPr>
            <a:r>
              <a:rPr lang="pt-BR" sz="1600" dirty="0" smtClean="0"/>
              <a:t>Soja: 16%</a:t>
            </a:r>
          </a:p>
          <a:p>
            <a:pPr>
              <a:lnSpc>
                <a:spcPct val="130000"/>
              </a:lnSpc>
            </a:pPr>
            <a:r>
              <a:rPr lang="pt-BR" sz="1600" dirty="0" smtClean="0"/>
              <a:t>Horticultura: 63,2%</a:t>
            </a:r>
          </a:p>
          <a:p>
            <a:pPr>
              <a:lnSpc>
                <a:spcPct val="130000"/>
              </a:lnSpc>
            </a:pPr>
            <a:r>
              <a:rPr lang="pt-BR" sz="1600" dirty="0" smtClean="0"/>
              <a:t>Extração vegetal: 78,4%</a:t>
            </a:r>
          </a:p>
          <a:p>
            <a:endParaRPr lang="pt-BR" dirty="0" smtClean="0"/>
          </a:p>
        </p:txBody>
      </p:sp>
      <p:sp>
        <p:nvSpPr>
          <p:cNvPr id="22" name="TextBox 21"/>
          <p:cNvSpPr txBox="1"/>
          <p:nvPr/>
        </p:nvSpPr>
        <p:spPr>
          <a:xfrm>
            <a:off x="962975" y="2059805"/>
            <a:ext cx="6240377" cy="2831544"/>
          </a:xfrm>
          <a:prstGeom prst="rect">
            <a:avLst/>
          </a:prstGeom>
          <a:noFill/>
        </p:spPr>
        <p:txBody>
          <a:bodyPr wrap="square" rtlCol="0">
            <a:spAutoFit/>
          </a:bodyPr>
          <a:lstStyle/>
          <a:p>
            <a:r>
              <a:rPr lang="pt-BR" sz="1600" dirty="0"/>
              <a:t>Para </a:t>
            </a:r>
            <a:r>
              <a:rPr lang="pt-BR" sz="1600" dirty="0" smtClean="0"/>
              <a:t>os </a:t>
            </a:r>
            <a:r>
              <a:rPr lang="pt-BR" sz="1600" dirty="0"/>
              <a:t>agricultores familiares </a:t>
            </a:r>
            <a:r>
              <a:rPr lang="pt-BR" sz="1600" dirty="0" smtClean="0"/>
              <a:t>produzirem, </a:t>
            </a:r>
            <a:r>
              <a:rPr lang="pt-BR" sz="1600" dirty="0"/>
              <a:t>cada vez mais e melhor, eles contam com o Plano Safra da Agricultura Familiar 2017/2020, que reafirma o compromisso do Governo Federal na ampliação da produção de alimentos e garantia de crédito mais barato para aqueles que produzem a comida que chega às mesas das famílias brasileiras.</a:t>
            </a:r>
          </a:p>
          <a:p>
            <a:endParaRPr lang="pt-BR" sz="1600" dirty="0"/>
          </a:p>
          <a:p>
            <a:r>
              <a:rPr lang="pt-BR" sz="1600" dirty="0"/>
              <a:t>O Plano Safra é um conjunto de ações para o fortalecimento da agricultura familiar. Tem como eixos o acesso ao crédito, a regularização fundiária, a comercialização, a Assistência Técnica e Extensão Rural, entre outros. </a:t>
            </a:r>
          </a:p>
          <a:p>
            <a:endParaRPr lang="en-US" dirty="0"/>
          </a:p>
        </p:txBody>
      </p:sp>
      <p:pic>
        <p:nvPicPr>
          <p:cNvPr id="23" name="Picture 22" descr="personagens_ass-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4668" y="1835844"/>
            <a:ext cx="3910103" cy="3189616"/>
          </a:xfrm>
          <a:prstGeom prst="rect">
            <a:avLst/>
          </a:prstGeom>
        </p:spPr>
      </p:pic>
    </p:spTree>
    <p:extLst>
      <p:ext uri="{BB962C8B-B14F-4D97-AF65-F5344CB8AC3E}">
        <p14:creationId xmlns:p14="http://schemas.microsoft.com/office/powerpoint/2010/main" val="4189064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aixa_sup-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10028"/>
            <a:ext cx="12192000" cy="1617025"/>
          </a:xfrm>
          <a:prstGeom prst="rect">
            <a:avLst/>
          </a:prstGeom>
        </p:spPr>
      </p:pic>
      <p:sp>
        <p:nvSpPr>
          <p:cNvPr id="5" name="Retângulo 4"/>
          <p:cNvSpPr/>
          <p:nvPr/>
        </p:nvSpPr>
        <p:spPr>
          <a:xfrm>
            <a:off x="591447" y="1725224"/>
            <a:ext cx="11009106" cy="4476610"/>
          </a:xfrm>
          <a:prstGeom prst="rect">
            <a:avLst/>
          </a:prstGeom>
        </p:spPr>
        <p:txBody>
          <a:bodyPr wrap="square">
            <a:spAutoFit/>
          </a:bodyPr>
          <a:lstStyle/>
          <a:p>
            <a:pPr>
              <a:lnSpc>
                <a:spcPct val="110000"/>
              </a:lnSpc>
            </a:pPr>
            <a:r>
              <a:rPr lang="pt-BR" sz="2500" b="1" dirty="0" smtClean="0">
                <a:solidFill>
                  <a:srgbClr val="385723"/>
                </a:solidFill>
              </a:rPr>
              <a:t>R$ </a:t>
            </a:r>
            <a:r>
              <a:rPr lang="pt-BR" sz="2500" b="1" dirty="0">
                <a:solidFill>
                  <a:srgbClr val="385723"/>
                </a:solidFill>
              </a:rPr>
              <a:t>30 </a:t>
            </a:r>
            <a:r>
              <a:rPr lang="pt-BR" sz="2500" b="1" dirty="0" smtClean="0">
                <a:solidFill>
                  <a:srgbClr val="385723"/>
                </a:solidFill>
              </a:rPr>
              <a:t>bilhões para o Programa </a:t>
            </a:r>
            <a:r>
              <a:rPr lang="pt-BR" sz="2500" b="1" dirty="0">
                <a:solidFill>
                  <a:srgbClr val="385723"/>
                </a:solidFill>
              </a:rPr>
              <a:t>Nacional de Fortalecimento da Agricultura Familiar</a:t>
            </a:r>
            <a:endParaRPr lang="pt-BR" sz="2500" dirty="0">
              <a:solidFill>
                <a:srgbClr val="385723"/>
              </a:solidFill>
            </a:endParaRPr>
          </a:p>
          <a:p>
            <a:pPr>
              <a:lnSpc>
                <a:spcPct val="110000"/>
              </a:lnSpc>
            </a:pPr>
            <a:endParaRPr lang="pt-BR" sz="1400" dirty="0" smtClean="0"/>
          </a:p>
          <a:p>
            <a:pPr>
              <a:lnSpc>
                <a:spcPct val="110000"/>
              </a:lnSpc>
            </a:pPr>
            <a:r>
              <a:rPr lang="pt-BR" dirty="0" smtClean="0"/>
              <a:t>Juros </a:t>
            </a:r>
            <a:r>
              <a:rPr lang="pt-BR" dirty="0"/>
              <a:t>mais baixos e garantia de preços para estímulo à produção de alimentos da mesa dos </a:t>
            </a:r>
            <a:r>
              <a:rPr lang="pt-BR" dirty="0" smtClean="0"/>
              <a:t>brasileiros</a:t>
            </a:r>
            <a:br>
              <a:rPr lang="pt-BR" dirty="0" smtClean="0"/>
            </a:br>
            <a:r>
              <a:rPr lang="pt-BR" dirty="0" smtClean="0"/>
              <a:t>e </a:t>
            </a:r>
            <a:r>
              <a:rPr lang="pt-BR" dirty="0"/>
              <a:t>que compõem os índices de </a:t>
            </a:r>
            <a:r>
              <a:rPr lang="pt-BR" dirty="0" smtClean="0"/>
              <a:t>inflação</a:t>
            </a:r>
          </a:p>
          <a:p>
            <a:pPr>
              <a:lnSpc>
                <a:spcPct val="110000"/>
              </a:lnSpc>
            </a:pPr>
            <a:endParaRPr lang="pt-BR" dirty="0" smtClean="0"/>
          </a:p>
          <a:p>
            <a:pPr>
              <a:lnSpc>
                <a:spcPct val="110000"/>
              </a:lnSpc>
            </a:pPr>
            <a:r>
              <a:rPr lang="pt-BR" sz="1600" b="1" dirty="0">
                <a:solidFill>
                  <a:srgbClr val="385723"/>
                </a:solidFill>
              </a:rPr>
              <a:t>Juros de </a:t>
            </a:r>
            <a:r>
              <a:rPr lang="pt-BR" sz="1600" b="1" dirty="0" smtClean="0">
                <a:solidFill>
                  <a:srgbClr val="385723"/>
                </a:solidFill>
              </a:rPr>
              <a:t>0,5</a:t>
            </a:r>
            <a:r>
              <a:rPr lang="pt-BR" sz="1600" b="1" dirty="0">
                <a:solidFill>
                  <a:srgbClr val="385723"/>
                </a:solidFill>
              </a:rPr>
              <a:t>% para</a:t>
            </a:r>
            <a:r>
              <a:rPr lang="pt-BR" sz="1600" b="1" dirty="0" smtClean="0">
                <a:solidFill>
                  <a:srgbClr val="385723"/>
                </a:solidFill>
              </a:rPr>
              <a:t>: </a:t>
            </a:r>
            <a:r>
              <a:rPr lang="pt-BR" sz="1600" dirty="0" smtClean="0"/>
              <a:t>Reforma Agrária </a:t>
            </a:r>
            <a:r>
              <a:rPr lang="pt-BR" sz="1600" b="1" dirty="0" smtClean="0"/>
              <a:t>(investimento - Grupo A) </a:t>
            </a:r>
            <a:r>
              <a:rPr lang="pt-BR" sz="1600" dirty="0" smtClean="0"/>
              <a:t>e</a:t>
            </a:r>
            <a:r>
              <a:rPr lang="pt-BR" sz="1600" b="1" dirty="0" smtClean="0"/>
              <a:t> </a:t>
            </a:r>
            <a:r>
              <a:rPr lang="pt-BR" sz="1600" dirty="0" smtClean="0"/>
              <a:t>Microcrédito</a:t>
            </a:r>
            <a:r>
              <a:rPr lang="pt-BR" sz="1600" b="1" dirty="0" smtClean="0"/>
              <a:t> (Grupo B);</a:t>
            </a:r>
            <a:endParaRPr lang="pt-BR" sz="1600" dirty="0"/>
          </a:p>
          <a:p>
            <a:pPr>
              <a:lnSpc>
                <a:spcPct val="110000"/>
              </a:lnSpc>
            </a:pPr>
            <a:r>
              <a:rPr lang="pt-BR" sz="1600" b="1" dirty="0" smtClean="0">
                <a:solidFill>
                  <a:srgbClr val="385723"/>
                </a:solidFill>
              </a:rPr>
              <a:t>Juros </a:t>
            </a:r>
            <a:r>
              <a:rPr lang="pt-BR" sz="1600" b="1" dirty="0">
                <a:solidFill>
                  <a:srgbClr val="385723"/>
                </a:solidFill>
              </a:rPr>
              <a:t>de </a:t>
            </a:r>
            <a:r>
              <a:rPr lang="pt-BR" sz="1600" b="1" dirty="0" smtClean="0">
                <a:solidFill>
                  <a:srgbClr val="385723"/>
                </a:solidFill>
              </a:rPr>
              <a:t>1,5</a:t>
            </a:r>
            <a:r>
              <a:rPr lang="pt-BR" sz="1600" b="1" dirty="0">
                <a:solidFill>
                  <a:srgbClr val="385723"/>
                </a:solidFill>
              </a:rPr>
              <a:t>% para</a:t>
            </a:r>
            <a:r>
              <a:rPr lang="pt-BR" sz="1600" b="1" dirty="0" smtClean="0">
                <a:solidFill>
                  <a:srgbClr val="385723"/>
                </a:solidFill>
              </a:rPr>
              <a:t>: </a:t>
            </a:r>
            <a:r>
              <a:rPr lang="pt-BR" sz="1600" dirty="0"/>
              <a:t>Reforma Agrária </a:t>
            </a:r>
            <a:r>
              <a:rPr lang="pt-BR" sz="1600" b="1" dirty="0" smtClean="0"/>
              <a:t>(custeio - Grupo A/C) ;</a:t>
            </a:r>
            <a:endParaRPr lang="pt-BR" sz="1600" dirty="0"/>
          </a:p>
          <a:p>
            <a:pPr>
              <a:lnSpc>
                <a:spcPct val="110000"/>
              </a:lnSpc>
            </a:pPr>
            <a:r>
              <a:rPr lang="pt-BR" sz="1600" b="1" dirty="0" smtClean="0">
                <a:solidFill>
                  <a:srgbClr val="385723"/>
                </a:solidFill>
              </a:rPr>
              <a:t>Juros de 2,5</a:t>
            </a:r>
            <a:r>
              <a:rPr lang="pt-BR" sz="1600" b="1" dirty="0">
                <a:solidFill>
                  <a:srgbClr val="385723"/>
                </a:solidFill>
              </a:rPr>
              <a:t>% para:</a:t>
            </a:r>
            <a:endParaRPr lang="pt-BR" sz="1600" dirty="0">
              <a:solidFill>
                <a:srgbClr val="385723"/>
              </a:solidFill>
            </a:endParaRPr>
          </a:p>
          <a:p>
            <a:pPr marL="285750" lvl="0" indent="-285750">
              <a:lnSpc>
                <a:spcPct val="110000"/>
              </a:lnSpc>
              <a:buFont typeface="Arial"/>
              <a:buChar char="•"/>
            </a:pPr>
            <a:r>
              <a:rPr lang="pt-BR" sz="1400" dirty="0" smtClean="0"/>
              <a:t>Produção de alimentos tais como  </a:t>
            </a:r>
            <a:r>
              <a:rPr lang="pt-BR" sz="1400" dirty="0"/>
              <a:t>arroz, feijão, mandioca, leite</a:t>
            </a:r>
            <a:r>
              <a:rPr lang="pt-BR" sz="1400" dirty="0" smtClean="0"/>
              <a:t>, </a:t>
            </a:r>
            <a:r>
              <a:rPr lang="pt-BR" sz="1400" dirty="0"/>
              <a:t>tomate, cebola, batata</a:t>
            </a:r>
            <a:r>
              <a:rPr lang="pt-BR" sz="1400" dirty="0" smtClean="0"/>
              <a:t>, </a:t>
            </a:r>
            <a:r>
              <a:rPr lang="pt-BR" sz="1400" dirty="0"/>
              <a:t>banana</a:t>
            </a:r>
            <a:r>
              <a:rPr lang="pt-BR" sz="1400" dirty="0" smtClean="0"/>
              <a:t>, laranja e </a:t>
            </a:r>
            <a:r>
              <a:rPr lang="pt-BR" sz="1400" dirty="0" err="1"/>
              <a:t>olerícolas</a:t>
            </a:r>
            <a:endParaRPr lang="pt-BR" sz="1400" dirty="0"/>
          </a:p>
          <a:p>
            <a:pPr marL="285750" lvl="0" indent="-285750">
              <a:lnSpc>
                <a:spcPct val="110000"/>
              </a:lnSpc>
              <a:buFont typeface="Arial"/>
              <a:buChar char="•"/>
            </a:pPr>
            <a:r>
              <a:rPr lang="pt-BR" sz="1400" dirty="0"/>
              <a:t>Produção </a:t>
            </a:r>
            <a:r>
              <a:rPr lang="pt-BR" sz="1400" dirty="0" smtClean="0"/>
              <a:t>de </a:t>
            </a:r>
            <a:r>
              <a:rPr lang="pt-BR" sz="1400" dirty="0"/>
              <a:t>base agroecológica ou orgânica</a:t>
            </a:r>
          </a:p>
          <a:p>
            <a:pPr marL="285750" lvl="0" indent="-285750">
              <a:lnSpc>
                <a:spcPct val="110000"/>
              </a:lnSpc>
              <a:buFont typeface="Arial"/>
              <a:buChar char="•"/>
            </a:pPr>
            <a:r>
              <a:rPr lang="pt-BR" sz="1400" dirty="0"/>
              <a:t>Investimentos em produção de energia renovável, irrigação, armazenagem e práticas sustentáveis de manejo do solo e da </a:t>
            </a:r>
            <a:r>
              <a:rPr lang="pt-BR" sz="1400" dirty="0" smtClean="0"/>
              <a:t>água;</a:t>
            </a:r>
          </a:p>
          <a:p>
            <a:pPr marL="285750" lvl="0" indent="-285750">
              <a:lnSpc>
                <a:spcPct val="110000"/>
              </a:lnSpc>
              <a:buFont typeface="Arial"/>
              <a:buChar char="•"/>
            </a:pPr>
            <a:r>
              <a:rPr lang="pt-BR" sz="1400" dirty="0" smtClean="0"/>
              <a:t>Pronaf Floresta, Pronaf Semiárido, Pronaf Jovem</a:t>
            </a:r>
          </a:p>
          <a:p>
            <a:pPr>
              <a:lnSpc>
                <a:spcPct val="110000"/>
              </a:lnSpc>
            </a:pPr>
            <a:endParaRPr lang="pt-BR" sz="1600" b="1" dirty="0" smtClean="0">
              <a:solidFill>
                <a:srgbClr val="385723"/>
              </a:solidFill>
            </a:endParaRPr>
          </a:p>
          <a:p>
            <a:pPr>
              <a:lnSpc>
                <a:spcPct val="110000"/>
              </a:lnSpc>
            </a:pPr>
            <a:r>
              <a:rPr lang="pt-BR" sz="1600" b="1" dirty="0" smtClean="0">
                <a:solidFill>
                  <a:srgbClr val="385723"/>
                </a:solidFill>
              </a:rPr>
              <a:t>Juros </a:t>
            </a:r>
            <a:r>
              <a:rPr lang="pt-BR" sz="1600" b="1" dirty="0">
                <a:solidFill>
                  <a:srgbClr val="385723"/>
                </a:solidFill>
              </a:rPr>
              <a:t>de </a:t>
            </a:r>
            <a:r>
              <a:rPr lang="pt-BR" sz="1600" b="1" dirty="0" smtClean="0">
                <a:solidFill>
                  <a:srgbClr val="385723"/>
                </a:solidFill>
              </a:rPr>
              <a:t>4,5</a:t>
            </a:r>
            <a:r>
              <a:rPr lang="pt-BR" sz="1600" b="1" dirty="0">
                <a:solidFill>
                  <a:srgbClr val="385723"/>
                </a:solidFill>
              </a:rPr>
              <a:t>% para </a:t>
            </a:r>
            <a:r>
              <a:rPr lang="pt-BR" sz="1600" b="1" dirty="0" smtClean="0"/>
              <a:t>a linha Pronaf Produtivo Orientado </a:t>
            </a:r>
            <a:r>
              <a:rPr lang="pt-BR" sz="1600" dirty="0" smtClean="0"/>
              <a:t>(região de abrangência dos Fundos Constitucionais);</a:t>
            </a:r>
            <a:endParaRPr lang="pt-BR" sz="1600" dirty="0"/>
          </a:p>
          <a:p>
            <a:pPr>
              <a:lnSpc>
                <a:spcPct val="110000"/>
              </a:lnSpc>
            </a:pPr>
            <a:r>
              <a:rPr lang="pt-BR" sz="1600" b="1" dirty="0" smtClean="0">
                <a:solidFill>
                  <a:srgbClr val="385723"/>
                </a:solidFill>
              </a:rPr>
              <a:t>Juros </a:t>
            </a:r>
            <a:r>
              <a:rPr lang="pt-BR" sz="1600" b="1" dirty="0">
                <a:solidFill>
                  <a:srgbClr val="385723"/>
                </a:solidFill>
              </a:rPr>
              <a:t>de 5,5% para os demais </a:t>
            </a:r>
            <a:r>
              <a:rPr lang="pt-BR" sz="1600" b="1" dirty="0" smtClean="0">
                <a:solidFill>
                  <a:srgbClr val="385723"/>
                </a:solidFill>
              </a:rPr>
              <a:t>casos.</a:t>
            </a:r>
            <a:endParaRPr lang="pt-BR" sz="1600" dirty="0"/>
          </a:p>
          <a:p>
            <a:pPr marL="285750" lvl="0" indent="-285750">
              <a:lnSpc>
                <a:spcPct val="110000"/>
              </a:lnSpc>
              <a:buFont typeface="Arial"/>
              <a:buChar char="•"/>
            </a:pPr>
            <a:endParaRPr lang="pt-BR" sz="1400" dirty="0"/>
          </a:p>
        </p:txBody>
      </p:sp>
      <p:sp>
        <p:nvSpPr>
          <p:cNvPr id="4" name="TextBox 3"/>
          <p:cNvSpPr txBox="1"/>
          <p:nvPr/>
        </p:nvSpPr>
        <p:spPr>
          <a:xfrm>
            <a:off x="1716309" y="467651"/>
            <a:ext cx="7848564" cy="461665"/>
          </a:xfrm>
          <a:prstGeom prst="rect">
            <a:avLst/>
          </a:prstGeom>
          <a:noFill/>
        </p:spPr>
        <p:txBody>
          <a:bodyPr wrap="square" rtlCol="0">
            <a:spAutoFit/>
          </a:bodyPr>
          <a:lstStyle/>
          <a:p>
            <a:r>
              <a:rPr lang="pt-BR" sz="2400" b="1" dirty="0" smtClean="0">
                <a:solidFill>
                  <a:srgbClr val="FFFFFF"/>
                </a:solidFill>
              </a:rPr>
              <a:t>Crédito rural para agricultura familiar</a:t>
            </a:r>
            <a:endParaRPr lang="pt-BR" sz="2400" b="1" dirty="0">
              <a:solidFill>
                <a:srgbClr val="FFFFFF"/>
              </a:solidFill>
            </a:endParaRPr>
          </a:p>
        </p:txBody>
      </p:sp>
    </p:spTree>
    <p:extLst>
      <p:ext uri="{BB962C8B-B14F-4D97-AF65-F5344CB8AC3E}">
        <p14:creationId xmlns:p14="http://schemas.microsoft.com/office/powerpoint/2010/main" val="2912342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aixa_sup-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10028"/>
            <a:ext cx="12192000" cy="1617025"/>
          </a:xfrm>
          <a:prstGeom prst="rect">
            <a:avLst/>
          </a:prstGeom>
        </p:spPr>
      </p:pic>
      <p:sp>
        <p:nvSpPr>
          <p:cNvPr id="5" name="Retângulo 4"/>
          <p:cNvSpPr/>
          <p:nvPr/>
        </p:nvSpPr>
        <p:spPr>
          <a:xfrm>
            <a:off x="591447" y="1506995"/>
            <a:ext cx="11009106" cy="2902333"/>
          </a:xfrm>
          <a:prstGeom prst="rect">
            <a:avLst/>
          </a:prstGeom>
        </p:spPr>
        <p:txBody>
          <a:bodyPr wrap="square">
            <a:spAutoFit/>
          </a:bodyPr>
          <a:lstStyle/>
          <a:p>
            <a:pPr>
              <a:lnSpc>
                <a:spcPct val="110000"/>
              </a:lnSpc>
            </a:pPr>
            <a:endParaRPr lang="pt-BR" sz="1600" b="1" dirty="0" smtClean="0">
              <a:solidFill>
                <a:srgbClr val="385723"/>
              </a:solidFill>
            </a:endParaRPr>
          </a:p>
          <a:p>
            <a:pPr algn="ctr">
              <a:lnSpc>
                <a:spcPct val="110000"/>
              </a:lnSpc>
            </a:pPr>
            <a:r>
              <a:rPr lang="pt-BR" sz="3600" b="1" dirty="0" smtClean="0">
                <a:solidFill>
                  <a:srgbClr val="385723"/>
                </a:solidFill>
              </a:rPr>
              <a:t>MANUAL DE CRÉDITO RURAL (MCR)</a:t>
            </a:r>
            <a:endParaRPr lang="pt-BR" sz="3600" dirty="0">
              <a:solidFill>
                <a:srgbClr val="385723"/>
              </a:solidFill>
            </a:endParaRPr>
          </a:p>
          <a:p>
            <a:pPr>
              <a:lnSpc>
                <a:spcPct val="110000"/>
              </a:lnSpc>
            </a:pPr>
            <a:endParaRPr lang="pt-BR" sz="1400" dirty="0" smtClean="0"/>
          </a:p>
          <a:p>
            <a:pPr>
              <a:lnSpc>
                <a:spcPct val="110000"/>
              </a:lnSpc>
            </a:pPr>
            <a:endParaRPr lang="pt-BR" sz="1400" b="1" dirty="0">
              <a:solidFill>
                <a:srgbClr val="385723"/>
              </a:solidFill>
            </a:endParaRPr>
          </a:p>
          <a:p>
            <a:pPr>
              <a:lnSpc>
                <a:spcPct val="110000"/>
              </a:lnSpc>
            </a:pPr>
            <a:r>
              <a:rPr lang="pt-BR" sz="2400" b="1" dirty="0" smtClean="0">
                <a:solidFill>
                  <a:srgbClr val="385723"/>
                </a:solidFill>
              </a:rPr>
              <a:t>As alterações nas regras do crédito rural no Pronaf que </a:t>
            </a:r>
            <a:r>
              <a:rPr lang="pt-BR" sz="2400" b="1" dirty="0" smtClean="0">
                <a:solidFill>
                  <a:srgbClr val="385723"/>
                </a:solidFill>
              </a:rPr>
              <a:t>entram </a:t>
            </a:r>
            <a:r>
              <a:rPr lang="pt-BR" sz="2400" b="1" dirty="0" smtClean="0">
                <a:solidFill>
                  <a:srgbClr val="385723"/>
                </a:solidFill>
              </a:rPr>
              <a:t>em vigência a partir de 01/07/2017, conforme Resolução do CMN 4.575, de </a:t>
            </a:r>
            <a:r>
              <a:rPr lang="pt-BR" sz="2400" b="1" dirty="0" smtClean="0">
                <a:solidFill>
                  <a:srgbClr val="385723"/>
                </a:solidFill>
              </a:rPr>
              <a:t>31 de maio de 2017 e 4.584, de 29 de junho de 2017.</a:t>
            </a:r>
            <a:endParaRPr lang="pt-BR" sz="2400" dirty="0"/>
          </a:p>
          <a:p>
            <a:pPr marL="285750" lvl="0" indent="-285750">
              <a:lnSpc>
                <a:spcPct val="110000"/>
              </a:lnSpc>
              <a:buFont typeface="Arial"/>
              <a:buChar char="•"/>
            </a:pPr>
            <a:endParaRPr lang="pt-BR" sz="1400" dirty="0"/>
          </a:p>
        </p:txBody>
      </p:sp>
      <p:sp>
        <p:nvSpPr>
          <p:cNvPr id="4" name="TextBox 3"/>
          <p:cNvSpPr txBox="1"/>
          <p:nvPr/>
        </p:nvSpPr>
        <p:spPr>
          <a:xfrm>
            <a:off x="1716309" y="467651"/>
            <a:ext cx="7848564" cy="461665"/>
          </a:xfrm>
          <a:prstGeom prst="rect">
            <a:avLst/>
          </a:prstGeom>
          <a:noFill/>
        </p:spPr>
        <p:txBody>
          <a:bodyPr wrap="square" rtlCol="0">
            <a:spAutoFit/>
          </a:bodyPr>
          <a:lstStyle/>
          <a:p>
            <a:r>
              <a:rPr lang="pt-BR" sz="2400" b="1" dirty="0" smtClean="0">
                <a:solidFill>
                  <a:srgbClr val="FFFFFF"/>
                </a:solidFill>
              </a:rPr>
              <a:t>Crédito rural para agricultura familiar</a:t>
            </a:r>
            <a:endParaRPr lang="pt-BR" sz="2400" b="1" dirty="0">
              <a:solidFill>
                <a:srgbClr val="FFFFFF"/>
              </a:solidFill>
            </a:endParaRPr>
          </a:p>
        </p:txBody>
      </p:sp>
    </p:spTree>
    <p:extLst>
      <p:ext uri="{BB962C8B-B14F-4D97-AF65-F5344CB8AC3E}">
        <p14:creationId xmlns:p14="http://schemas.microsoft.com/office/powerpoint/2010/main" val="16807508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2670966354"/>
              </p:ext>
            </p:extLst>
          </p:nvPr>
        </p:nvGraphicFramePr>
        <p:xfrm>
          <a:off x="-2" y="0"/>
          <a:ext cx="12192002" cy="5963834"/>
        </p:xfrm>
        <a:graphic>
          <a:graphicData uri="http://schemas.openxmlformats.org/drawingml/2006/table">
            <a:tbl>
              <a:tblPr firstRow="1" bandRow="1">
                <a:tableStyleId>{5C22544A-7EE6-4342-B048-85BDC9FD1C3A}</a:tableStyleId>
              </a:tblPr>
              <a:tblGrid>
                <a:gridCol w="6096001"/>
                <a:gridCol w="6096001"/>
              </a:tblGrid>
              <a:tr h="385994">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 Resolução </a:t>
                      </a:r>
                      <a:r>
                        <a:rPr lang="pt-BR" dirty="0" smtClean="0"/>
                        <a:t>N° </a:t>
                      </a:r>
                      <a:r>
                        <a:rPr lang="pt-BR" dirty="0" smtClean="0"/>
                        <a:t>4.584 </a:t>
                      </a:r>
                      <a:r>
                        <a:rPr lang="pt-BR" dirty="0" smtClean="0"/>
                        <a:t>de </a:t>
                      </a:r>
                      <a:r>
                        <a:rPr lang="pt-BR" dirty="0" smtClean="0"/>
                        <a:t>29 </a:t>
                      </a:r>
                      <a:r>
                        <a:rPr lang="pt-BR" dirty="0" smtClean="0"/>
                        <a:t>de </a:t>
                      </a:r>
                      <a:r>
                        <a:rPr lang="pt-BR" dirty="0" smtClean="0"/>
                        <a:t>junho de </a:t>
                      </a:r>
                      <a:r>
                        <a:rPr lang="pt-BR" dirty="0" smtClean="0"/>
                        <a:t>2017</a:t>
                      </a:r>
                      <a:endParaRPr lang="pt-BR" dirty="0"/>
                    </a:p>
                  </a:txBody>
                  <a:tcPr/>
                </a:tc>
              </a:tr>
              <a:tr h="3521533">
                <a:tc>
                  <a:txBody>
                    <a:bodyPr/>
                    <a:lstStyle/>
                    <a:p>
                      <a:pPr algn="just"/>
                      <a:endParaRPr lang="pt-BR" dirty="0" smtClean="0">
                        <a:effectLst/>
                      </a:endParaRPr>
                    </a:p>
                    <a:p>
                      <a:pPr algn="just"/>
                      <a:r>
                        <a:rPr lang="pt-BR" dirty="0" smtClean="0">
                          <a:effectLst/>
                        </a:rPr>
                        <a:t>MCR </a:t>
                      </a:r>
                      <a:r>
                        <a:rPr lang="pt-BR" dirty="0" smtClean="0">
                          <a:effectLst/>
                        </a:rPr>
                        <a:t>10.1.14 -</a:t>
                      </a:r>
                      <a:r>
                        <a:rPr lang="pt-BR" baseline="0" dirty="0" smtClean="0">
                          <a:effectLst/>
                        </a:rPr>
                        <a:t> </a:t>
                      </a:r>
                      <a:r>
                        <a:rPr lang="pt-BR" dirty="0" smtClean="0">
                          <a:effectLst/>
                        </a:rPr>
                        <a:t>Admite-se a concessão de financiamento de investimento ao amparo do Pronaf a produtores de fumo que desenvolvem a atividade em regime de parceria ou integração com agroindústrias, desde que: </a:t>
                      </a:r>
                    </a:p>
                    <a:p>
                      <a:pPr algn="just"/>
                      <a:r>
                        <a:rPr lang="pt-BR" dirty="0" smtClean="0">
                          <a:effectLst/>
                        </a:rPr>
                        <a:t>a) os itens financiados se destinem a fomentar a diversificação das atividades geradoras de renda da unidade familiar produtora de fumo, vedado o financiamento para construção, reforma e manutenção das estufas para secagem do fumo ou de uso misto, para a secagem do fumo e de outros produtos;</a:t>
                      </a:r>
                    </a:p>
                    <a:p>
                      <a:pPr algn="just"/>
                      <a:r>
                        <a:rPr lang="pt-BR" dirty="0" smtClean="0">
                          <a:effectLst/>
                        </a:rPr>
                        <a:t>b) no cálculo da capacidade de pagamento, especificado em projeto técnico, fique comprovado que, do total da receita bruta da unidade de produção familiar, a receita bruta gerada por outras atividades que não a produção de fumo seja de, no mínimo: </a:t>
                      </a:r>
                    </a:p>
                    <a:p>
                      <a:pPr algn="just"/>
                      <a:r>
                        <a:rPr lang="pt-BR" dirty="0" smtClean="0">
                          <a:effectLst/>
                        </a:rPr>
                        <a:t>I - 20% (vinte por cento) no ano agrícola 2016/2017; </a:t>
                      </a:r>
                    </a:p>
                    <a:p>
                      <a:pPr algn="just"/>
                      <a:r>
                        <a:rPr lang="pt-BR" dirty="0" smtClean="0">
                          <a:effectLst/>
                        </a:rPr>
                        <a:t>II - 25% (vinte e cinco por cento) no ano agrícola 2017/2018; </a:t>
                      </a:r>
                    </a:p>
                    <a:p>
                      <a:pPr algn="just"/>
                      <a:r>
                        <a:rPr lang="pt-BR" dirty="0" smtClean="0">
                          <a:effectLst/>
                        </a:rPr>
                        <a:t>III - 30% (trinta por cento) no ano agrícola 2018/2019;</a:t>
                      </a:r>
                    </a:p>
                    <a:p>
                      <a:pPr algn="just"/>
                      <a:r>
                        <a:rPr lang="pt-BR" dirty="0" smtClean="0">
                          <a:effectLst/>
                        </a:rPr>
                        <a:t>IV - 40% (quarenta por cento) no ano agrícola 2019/2020; e </a:t>
                      </a:r>
                    </a:p>
                    <a:p>
                      <a:pPr algn="just"/>
                      <a:r>
                        <a:rPr lang="pt-BR" dirty="0" smtClean="0">
                          <a:effectLst/>
                        </a:rPr>
                        <a:t>V - 50% (cinquenta por cento) no ano agrícola 2020/2021.</a:t>
                      </a:r>
                    </a:p>
                  </a:txBody>
                  <a:tcPr/>
                </a:tc>
                <a:tc>
                  <a:txBody>
                    <a:bodyPr/>
                    <a:lstStyle/>
                    <a:p>
                      <a:pPr algn="just"/>
                      <a:r>
                        <a:rPr lang="pt-BR" sz="1800" b="0" i="0" u="none" strike="noStrike" kern="1200" baseline="0" dirty="0" smtClean="0">
                          <a:solidFill>
                            <a:schemeClr val="dk1"/>
                          </a:solidFill>
                          <a:latin typeface="+mn-lt"/>
                          <a:ea typeface="+mn-ea"/>
                          <a:cs typeface="+mn-cs"/>
                        </a:rPr>
                        <a:t> Art. 1º O item </a:t>
                      </a:r>
                      <a:r>
                        <a:rPr lang="pt-BR" sz="1800" b="0" i="0" u="none" strike="noStrike" kern="1200" baseline="0" dirty="0" smtClean="0">
                          <a:solidFill>
                            <a:schemeClr val="dk1"/>
                          </a:solidFill>
                          <a:latin typeface="+mn-lt"/>
                          <a:ea typeface="+mn-ea"/>
                          <a:cs typeface="+mn-cs"/>
                        </a:rPr>
                        <a:t>14 </a:t>
                      </a:r>
                      <a:r>
                        <a:rPr lang="pt-BR" sz="1800" b="0" i="0" u="none" strike="noStrike" kern="1200" baseline="0" dirty="0" smtClean="0">
                          <a:solidFill>
                            <a:schemeClr val="dk1"/>
                          </a:solidFill>
                          <a:latin typeface="+mn-lt"/>
                          <a:ea typeface="+mn-ea"/>
                          <a:cs typeface="+mn-cs"/>
                        </a:rPr>
                        <a:t>da Seção 1 (Disposições Gerais) do Capítulo 10 (Programa Nacional de Fortalecimento da Agricultura Familiar - Pronaf) do Manual de Crédito Rural (MCR) passa a vigorar com a seguinte redação: </a:t>
                      </a:r>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“14 – </a:t>
                      </a:r>
                      <a:r>
                        <a:rPr lang="pt-BR" sz="1800" b="0" i="0" u="none" strike="noStrike" kern="1200" baseline="0" dirty="0" smtClean="0">
                          <a:solidFill>
                            <a:srgbClr val="0000FF"/>
                          </a:solidFill>
                          <a:latin typeface="+mn-lt"/>
                          <a:ea typeface="+mn-ea"/>
                          <a:cs typeface="+mn-cs"/>
                        </a:rPr>
                        <a:t>Admite-se a concessão de financiamento ao amparo do Pronaf a produtores de fumo, desde que o crédito se destine a outras culturas que não o fumo, de modo a fomentar a diversificação das atividades geradoras de renda da unidade familiar, nos seguintes casos:</a:t>
                      </a:r>
                    </a:p>
                    <a:p>
                      <a:pPr algn="just"/>
                      <a:endParaRPr lang="pt-BR" sz="1800" b="0" i="0" u="none" strike="noStrike" kern="1200" baseline="0" dirty="0" smtClean="0">
                        <a:solidFill>
                          <a:srgbClr val="0000FF"/>
                        </a:solidFill>
                        <a:latin typeface="+mn-lt"/>
                        <a:ea typeface="+mn-ea"/>
                        <a:cs typeface="+mn-cs"/>
                      </a:endParaRPr>
                    </a:p>
                    <a:p>
                      <a:pPr marL="342900" indent="-342900" algn="just">
                        <a:buAutoNum type="alphaLcParenR"/>
                      </a:pPr>
                      <a:r>
                        <a:rPr lang="pt-BR" sz="1800" b="0" i="0" u="none" strike="noStrike" kern="1200" baseline="0" dirty="0" smtClean="0">
                          <a:solidFill>
                            <a:srgbClr val="0000FF"/>
                          </a:solidFill>
                          <a:latin typeface="+mn-lt"/>
                          <a:ea typeface="+mn-ea"/>
                          <a:cs typeface="+mn-cs"/>
                        </a:rPr>
                        <a:t>crédito de custeio, devendo constar no projeto técnico a viabilidade econômica da atividade financiada;</a:t>
                      </a:r>
                    </a:p>
                    <a:p>
                      <a:pPr marL="0" indent="0" algn="just">
                        <a:buNone/>
                      </a:pPr>
                      <a:endParaRPr lang="pt-BR" sz="1800" b="0" i="0" u="none" strike="noStrike" kern="1200" baseline="0" dirty="0" smtClean="0">
                        <a:solidFill>
                          <a:srgbClr val="0000FF"/>
                        </a:solidFill>
                        <a:latin typeface="+mn-lt"/>
                        <a:ea typeface="+mn-ea"/>
                        <a:cs typeface="+mn-cs"/>
                      </a:endParaRPr>
                    </a:p>
                    <a:p>
                      <a:pPr algn="just"/>
                      <a:r>
                        <a:rPr lang="pt-BR" sz="1800" b="0" i="0" u="none" strike="noStrike" kern="1200" baseline="0" dirty="0" smtClean="0">
                          <a:solidFill>
                            <a:srgbClr val="0000FF"/>
                          </a:solidFill>
                          <a:latin typeface="+mn-lt"/>
                          <a:ea typeface="+mn-ea"/>
                          <a:cs typeface="+mn-cs"/>
                        </a:rPr>
                        <a:t>b) crédito de investimento, vedado o financiamento para construção, reforma e manutenção das estufas para secagem do fumo ou de uso misto, para a secagem do fumo e de outros produtos.”</a:t>
                      </a:r>
                      <a:endParaRPr lang="pt-BR" sz="1800" b="0" i="0" u="none" strike="noStrike" kern="1200" baseline="0" dirty="0">
                        <a:solidFill>
                          <a:srgbClr val="0000FF"/>
                        </a:solidFill>
                        <a:latin typeface="+mn-lt"/>
                        <a:ea typeface="+mn-ea"/>
                        <a:cs typeface="+mn-cs"/>
                      </a:endParaRPr>
                    </a:p>
                  </a:txBody>
                  <a:tcPr/>
                </a:tc>
              </a:tr>
            </a:tbl>
          </a:graphicData>
        </a:graphic>
      </p:graphicFrame>
    </p:spTree>
    <p:extLst>
      <p:ext uri="{BB962C8B-B14F-4D97-AF65-F5344CB8AC3E}">
        <p14:creationId xmlns:p14="http://schemas.microsoft.com/office/powerpoint/2010/main" val="815954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1774013995"/>
              </p:ext>
            </p:extLst>
          </p:nvPr>
        </p:nvGraphicFramePr>
        <p:xfrm>
          <a:off x="-2" y="0"/>
          <a:ext cx="12192002" cy="6858001"/>
        </p:xfrm>
        <a:graphic>
          <a:graphicData uri="http://schemas.openxmlformats.org/drawingml/2006/table">
            <a:tbl>
              <a:tblPr firstRow="1" bandRow="1">
                <a:tableStyleId>{5C22544A-7EE6-4342-B048-85BDC9FD1C3A}</a:tableStyleId>
              </a:tblPr>
              <a:tblGrid>
                <a:gridCol w="6096001"/>
                <a:gridCol w="6096001"/>
              </a:tblGrid>
              <a:tr h="385994">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 Resolução </a:t>
                      </a:r>
                      <a:r>
                        <a:rPr lang="pt-BR" dirty="0" smtClean="0"/>
                        <a:t>N° </a:t>
                      </a:r>
                      <a:r>
                        <a:rPr lang="pt-BR" dirty="0" smtClean="0"/>
                        <a:t>4.575 </a:t>
                      </a:r>
                      <a:r>
                        <a:rPr lang="pt-BR" dirty="0" smtClean="0"/>
                        <a:t>de </a:t>
                      </a:r>
                      <a:r>
                        <a:rPr lang="pt-BR" dirty="0" smtClean="0"/>
                        <a:t>31 </a:t>
                      </a:r>
                      <a:r>
                        <a:rPr lang="pt-BR" dirty="0" smtClean="0"/>
                        <a:t>de </a:t>
                      </a:r>
                      <a:r>
                        <a:rPr lang="pt-BR" dirty="0" smtClean="0"/>
                        <a:t>maio de </a:t>
                      </a:r>
                      <a:r>
                        <a:rPr lang="pt-BR" dirty="0" smtClean="0"/>
                        <a:t>2017</a:t>
                      </a:r>
                      <a:endParaRPr lang="pt-BR" dirty="0"/>
                    </a:p>
                  </a:txBody>
                  <a:tcPr/>
                </a:tc>
              </a:tr>
              <a:tr h="3521533">
                <a:tc>
                  <a:txBody>
                    <a:bodyPr/>
                    <a:lstStyle/>
                    <a:p>
                      <a:pPr algn="just"/>
                      <a:endParaRPr lang="pt-BR" dirty="0" smtClean="0">
                        <a:effectLst/>
                      </a:endParaRPr>
                    </a:p>
                    <a:p>
                      <a:pPr algn="just"/>
                      <a:r>
                        <a:rPr lang="pt-BR" dirty="0" smtClean="0">
                          <a:effectLst/>
                        </a:rPr>
                        <a:t>MCR </a:t>
                      </a:r>
                      <a:r>
                        <a:rPr lang="pt-BR" dirty="0" smtClean="0">
                          <a:effectLst/>
                        </a:rPr>
                        <a:t>10.1.38 </a:t>
                      </a:r>
                      <a:r>
                        <a:rPr lang="pt-BR" dirty="0" smtClean="0">
                          <a:effectLst/>
                        </a:rPr>
                        <a:t>- </a:t>
                      </a:r>
                      <a:r>
                        <a:rPr lang="pt-BR" dirty="0" smtClean="0">
                          <a:effectLst/>
                        </a:rPr>
                        <a:t>Quando a linha de crédito de investimento do Pronaf se destinar à aquisição de máquinas, equipamentos e implementos, isolada ou não, o financiamento pode ser concedido para: </a:t>
                      </a:r>
                    </a:p>
                    <a:p>
                      <a:pPr marL="342900" indent="-342900" algn="just">
                        <a:buAutoNum type="alphaLcParenR"/>
                      </a:pPr>
                      <a:r>
                        <a:rPr lang="pt-BR" dirty="0" smtClean="0">
                          <a:effectLst/>
                        </a:rPr>
                        <a:t>itens novos produzidos no Brasil: </a:t>
                      </a:r>
                    </a:p>
                    <a:p>
                      <a:pPr algn="just"/>
                      <a:r>
                        <a:rPr lang="pt-BR" dirty="0" smtClean="0">
                          <a:effectLst/>
                        </a:rPr>
                        <a:t>II - que não constem da relação da SAF/MDA e da relação de CFI do BNDES, até o limite de crédito de </a:t>
                      </a:r>
                      <a:r>
                        <a:rPr lang="pt-BR" dirty="0" smtClean="0">
                          <a:solidFill>
                            <a:srgbClr val="FF0000"/>
                          </a:solidFill>
                          <a:effectLst/>
                        </a:rPr>
                        <a:t>R$5.000,00 (cinco mil reais)</a:t>
                      </a:r>
                      <a:r>
                        <a:rPr lang="pt-BR" dirty="0" smtClean="0">
                          <a:effectLst/>
                        </a:rPr>
                        <a:t> por item financiado; </a:t>
                      </a:r>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 Art. 1º O item 38 da Seção 1 (Disposições Gerais) do Capítulo 10 (Programa Nacional de Fortalecimento da Agricultura Familiar - Pronaf) do Manual de Crédito Rural (MCR) passa a vigorar com a seguinte redação: </a:t>
                      </a:r>
                    </a:p>
                    <a:p>
                      <a:pPr algn="just"/>
                      <a:r>
                        <a:rPr lang="pt-BR" sz="1800" b="0" i="0" u="none" strike="noStrike" kern="1200" baseline="0" dirty="0" smtClean="0">
                          <a:solidFill>
                            <a:schemeClr val="dk1"/>
                          </a:solidFill>
                          <a:latin typeface="+mn-lt"/>
                          <a:ea typeface="+mn-ea"/>
                          <a:cs typeface="+mn-cs"/>
                        </a:rPr>
                        <a:t>“38 - </a:t>
                      </a:r>
                    </a:p>
                    <a:p>
                      <a:pPr algn="just"/>
                      <a:r>
                        <a:rPr lang="pt-BR" sz="1800" b="0" i="0" u="none" strike="noStrike" kern="1200" baseline="0" dirty="0" smtClean="0">
                          <a:solidFill>
                            <a:schemeClr val="dk1"/>
                          </a:solidFill>
                          <a:latin typeface="+mn-lt"/>
                          <a:ea typeface="+mn-ea"/>
                          <a:cs typeface="+mn-cs"/>
                        </a:rPr>
                        <a:t>a) </a:t>
                      </a:r>
                    </a:p>
                    <a:p>
                      <a:pPr algn="just"/>
                      <a:r>
                        <a:rPr lang="pt-BR" sz="1800" b="0" i="0" u="none" strike="noStrike" kern="1200" baseline="0" dirty="0" smtClean="0">
                          <a:solidFill>
                            <a:schemeClr val="dk1"/>
                          </a:solidFill>
                          <a:latin typeface="+mn-lt"/>
                          <a:ea typeface="+mn-ea"/>
                          <a:cs typeface="+mn-cs"/>
                        </a:rPr>
                        <a:t>II - que não constem da relação da SAF/MDA e da relação de CFI do BNDES, até o limite de crédito de </a:t>
                      </a:r>
                      <a:r>
                        <a:rPr lang="pt-BR" sz="1800" b="0" i="0" u="none" strike="noStrike" kern="1200" baseline="0" dirty="0" smtClean="0">
                          <a:solidFill>
                            <a:srgbClr val="0000FF"/>
                          </a:solidFill>
                          <a:latin typeface="+mn-lt"/>
                          <a:ea typeface="+mn-ea"/>
                          <a:cs typeface="+mn-cs"/>
                        </a:rPr>
                        <a:t>R$10.000,00 (dez mil reais) </a:t>
                      </a:r>
                      <a:r>
                        <a:rPr lang="pt-BR" sz="1800" b="0" i="0" u="none" strike="noStrike" kern="1200" baseline="0" dirty="0" smtClean="0">
                          <a:solidFill>
                            <a:schemeClr val="dk1"/>
                          </a:solidFill>
                          <a:latin typeface="+mn-lt"/>
                          <a:ea typeface="+mn-ea"/>
                          <a:cs typeface="+mn-cs"/>
                        </a:rPr>
                        <a:t>por item financiado; </a:t>
                      </a:r>
                    </a:p>
                    <a:p>
                      <a:pPr algn="just"/>
                      <a:r>
                        <a:rPr lang="pt-BR" sz="1800" b="0" i="0" u="none" strike="noStrike" kern="1200" baseline="0" dirty="0" smtClean="0">
                          <a:solidFill>
                            <a:srgbClr val="0000FF"/>
                          </a:solidFill>
                          <a:latin typeface="+mn-lt"/>
                          <a:ea typeface="+mn-ea"/>
                          <a:cs typeface="+mn-cs"/>
                        </a:rPr>
                        <a:t>c) itens novos importados: desde que não haja fabricação no Brasil de itens com a mesma função atestada no plano, projeto ou orçamento</a:t>
                      </a:r>
                      <a:r>
                        <a:rPr lang="pt-BR" sz="1800" b="0" i="0" u="none" strike="noStrike" kern="1200" baseline="0" dirty="0" smtClean="0">
                          <a:solidFill>
                            <a:schemeClr val="dk1"/>
                          </a:solidFill>
                          <a:latin typeface="+mn-lt"/>
                          <a:ea typeface="+mn-ea"/>
                          <a:cs typeface="+mn-cs"/>
                        </a:rPr>
                        <a:t>.” (NR) </a:t>
                      </a:r>
                      <a:endParaRPr lang="pt-BR" sz="1800" b="0" i="0" u="none" strike="noStrike" kern="1200" baseline="0" dirty="0">
                        <a:solidFill>
                          <a:schemeClr val="dk1"/>
                        </a:solidFill>
                        <a:latin typeface="+mn-lt"/>
                        <a:ea typeface="+mn-ea"/>
                        <a:cs typeface="+mn-cs"/>
                      </a:endParaRPr>
                    </a:p>
                  </a:txBody>
                  <a:tcPr/>
                </a:tc>
              </a:tr>
              <a:tr h="2950474">
                <a:tc>
                  <a:txBody>
                    <a:bodyPr/>
                    <a:lstStyle/>
                    <a:p>
                      <a:pPr algn="just"/>
                      <a:endParaRPr lang="pt-BR" dirty="0"/>
                    </a:p>
                  </a:txBody>
                  <a:tcPr/>
                </a:tc>
                <a:tc>
                  <a:txBody>
                    <a:bodyPr/>
                    <a:lstStyle/>
                    <a:p>
                      <a:pPr algn="just"/>
                      <a:endParaRPr lang="pt-BR" dirty="0"/>
                    </a:p>
                  </a:txBody>
                  <a:tcPr/>
                </a:tc>
              </a:tr>
            </a:tbl>
          </a:graphicData>
        </a:graphic>
      </p:graphicFrame>
    </p:spTree>
    <p:extLst>
      <p:ext uri="{BB962C8B-B14F-4D97-AF65-F5344CB8AC3E}">
        <p14:creationId xmlns:p14="http://schemas.microsoft.com/office/powerpoint/2010/main" val="26813334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1653859972"/>
              </p:ext>
            </p:extLst>
          </p:nvPr>
        </p:nvGraphicFramePr>
        <p:xfrm>
          <a:off x="-2" y="0"/>
          <a:ext cx="12192002" cy="4317914"/>
        </p:xfrm>
        <a:graphic>
          <a:graphicData uri="http://schemas.openxmlformats.org/drawingml/2006/table">
            <a:tbl>
              <a:tblPr firstRow="1" bandRow="1">
                <a:tableStyleId>{5C22544A-7EE6-4342-B048-85BDC9FD1C3A}</a:tableStyleId>
              </a:tblPr>
              <a:tblGrid>
                <a:gridCol w="6096001"/>
                <a:gridCol w="6096001"/>
              </a:tblGrid>
              <a:tr h="385994">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 Resolução </a:t>
                      </a:r>
                      <a:r>
                        <a:rPr lang="pt-BR" dirty="0" smtClean="0"/>
                        <a:t>N° </a:t>
                      </a:r>
                      <a:r>
                        <a:rPr lang="pt-BR" dirty="0" smtClean="0"/>
                        <a:t>4.584 </a:t>
                      </a:r>
                      <a:r>
                        <a:rPr lang="pt-BR" dirty="0" smtClean="0"/>
                        <a:t>de </a:t>
                      </a:r>
                      <a:r>
                        <a:rPr lang="pt-BR" dirty="0" smtClean="0"/>
                        <a:t>29 </a:t>
                      </a:r>
                      <a:r>
                        <a:rPr lang="pt-BR" dirty="0" smtClean="0"/>
                        <a:t>de </a:t>
                      </a:r>
                      <a:r>
                        <a:rPr lang="pt-BR" dirty="0" smtClean="0"/>
                        <a:t>junho de </a:t>
                      </a:r>
                      <a:r>
                        <a:rPr lang="pt-BR" dirty="0" smtClean="0"/>
                        <a:t>2017</a:t>
                      </a:r>
                      <a:endParaRPr lang="pt-BR" dirty="0"/>
                    </a:p>
                  </a:txBody>
                  <a:tcPr/>
                </a:tc>
              </a:tr>
              <a:tr h="2950474">
                <a:tc>
                  <a:txBody>
                    <a:bodyPr/>
                    <a:lstStyle/>
                    <a:p>
                      <a:pPr algn="just"/>
                      <a:r>
                        <a:rPr lang="pt-BR" dirty="0" smtClean="0">
                          <a:effectLst/>
                        </a:rPr>
                        <a:t>MCR </a:t>
                      </a:r>
                      <a:r>
                        <a:rPr lang="pt-BR" dirty="0" smtClean="0">
                          <a:effectLst/>
                        </a:rPr>
                        <a:t>10.2.1 </a:t>
                      </a:r>
                      <a:r>
                        <a:rPr lang="pt-BR" dirty="0" smtClean="0">
                          <a:effectLst/>
                        </a:rPr>
                        <a:t>- </a:t>
                      </a:r>
                      <a:r>
                        <a:rPr lang="pt-BR" dirty="0" smtClean="0">
                          <a:effectLst/>
                        </a:rPr>
                        <a:t>São beneficiários do Programa Nacional de Fortalecimento da Agricultura Familiar (Pronaf) os agricultores e produtores rurais que compõem as unidades familiares de produção rural e que comprovem seu enquadramento mediante apresentação da “Declaração de Aptidão ao Pronaf (DAP)” ativa, observado o que segue:</a:t>
                      </a:r>
                    </a:p>
                    <a:p>
                      <a:pPr algn="just"/>
                      <a:r>
                        <a:rPr lang="pt-BR" dirty="0" smtClean="0">
                          <a:effectLst/>
                        </a:rPr>
                        <a:t>(...)</a:t>
                      </a:r>
                      <a:endParaRPr lang="pt-BR" dirty="0" smtClean="0">
                        <a:effectLst/>
                      </a:endParaRPr>
                    </a:p>
                    <a:p>
                      <a:pPr marL="0" indent="0" algn="just">
                        <a:buNone/>
                      </a:pPr>
                      <a:r>
                        <a:rPr lang="pt-BR" dirty="0" smtClean="0">
                          <a:effectLst/>
                        </a:rPr>
                        <a:t>e) tenham o trabalho familiar como predominante na exploração do estabelecimento, utilizando mão de obra de terceiros de acordo com as exigências sazonais da atividade agropecuária, podendo manter empregados permanentes em número menor que o número de pessoas da família ocupadas com o empreendimento familiar; </a:t>
                      </a:r>
                      <a:endParaRPr lang="pt-BR" dirty="0" smtClean="0">
                        <a:effectLst/>
                      </a:endParaRPr>
                    </a:p>
                    <a:p>
                      <a:pPr algn="just"/>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 Art. 2º O </a:t>
                      </a:r>
                      <a:r>
                        <a:rPr lang="pt-BR" sz="1800" b="0" i="0" u="none" strike="noStrike" kern="1200" baseline="0" dirty="0" smtClean="0">
                          <a:solidFill>
                            <a:schemeClr val="dk1"/>
                          </a:solidFill>
                          <a:latin typeface="+mn-lt"/>
                          <a:ea typeface="+mn-ea"/>
                          <a:cs typeface="+mn-cs"/>
                        </a:rPr>
                        <a:t>item 1 </a:t>
                      </a:r>
                      <a:r>
                        <a:rPr lang="pt-BR" sz="1800" b="0" i="0" u="none" strike="noStrike" kern="1200" baseline="0" dirty="0" smtClean="0">
                          <a:solidFill>
                            <a:schemeClr val="dk1"/>
                          </a:solidFill>
                          <a:latin typeface="+mn-lt"/>
                          <a:ea typeface="+mn-ea"/>
                          <a:cs typeface="+mn-cs"/>
                        </a:rPr>
                        <a:t>da Seção 2 (Beneficiários) do Capítulo 10 (Pronaf) do MCR passa a vigorar com a seguinte redação: </a:t>
                      </a: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“1 (...)</a:t>
                      </a:r>
                    </a:p>
                    <a:p>
                      <a:pPr algn="just"/>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e) tenham o trabalho familiar como predominante na exploração do estabelecimento, utilizando mão de obra de terceiros de acordo com as exigências sazonais da atividade agropecuária, podendo manter empregados permanentes em número menor </a:t>
                      </a:r>
                      <a:r>
                        <a:rPr lang="pt-BR" sz="1800" b="0" i="0" u="none" strike="noStrike" kern="1200" baseline="0" dirty="0" smtClean="0">
                          <a:solidFill>
                            <a:srgbClr val="0000FF"/>
                          </a:solidFill>
                          <a:latin typeface="+mn-lt"/>
                          <a:ea typeface="+mn-ea"/>
                          <a:cs typeface="+mn-cs"/>
                        </a:rPr>
                        <a:t>ou igual </a:t>
                      </a:r>
                      <a:r>
                        <a:rPr lang="pt-BR" sz="1800" b="0" i="0" u="none" strike="noStrike" kern="1200" baseline="0" dirty="0" smtClean="0">
                          <a:solidFill>
                            <a:schemeClr val="dk1"/>
                          </a:solidFill>
                          <a:latin typeface="+mn-lt"/>
                          <a:ea typeface="+mn-ea"/>
                          <a:cs typeface="+mn-cs"/>
                        </a:rPr>
                        <a:t>ao número de pessoas da família ocupadas com o empreendimento familiar” </a:t>
                      </a:r>
                      <a:r>
                        <a:rPr lang="pt-BR" sz="1800" b="0" i="0" u="none" strike="noStrike" kern="1200" baseline="0" dirty="0" smtClean="0">
                          <a:solidFill>
                            <a:schemeClr val="dk1"/>
                          </a:solidFill>
                          <a:latin typeface="+mn-lt"/>
                          <a:ea typeface="+mn-ea"/>
                          <a:cs typeface="+mn-cs"/>
                        </a:rPr>
                        <a:t>(NR) </a:t>
                      </a:r>
                      <a:endParaRPr lang="pt-BR" dirty="0"/>
                    </a:p>
                  </a:txBody>
                  <a:tcPr/>
                </a:tc>
              </a:tr>
            </a:tbl>
          </a:graphicData>
        </a:graphic>
      </p:graphicFrame>
    </p:spTree>
    <p:extLst>
      <p:ext uri="{BB962C8B-B14F-4D97-AF65-F5344CB8AC3E}">
        <p14:creationId xmlns:p14="http://schemas.microsoft.com/office/powerpoint/2010/main" val="2053607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3811444653"/>
              </p:ext>
            </p:extLst>
          </p:nvPr>
        </p:nvGraphicFramePr>
        <p:xfrm>
          <a:off x="-2" y="0"/>
          <a:ext cx="12192002" cy="3336468"/>
        </p:xfrm>
        <a:graphic>
          <a:graphicData uri="http://schemas.openxmlformats.org/drawingml/2006/table">
            <a:tbl>
              <a:tblPr firstRow="1" bandRow="1">
                <a:tableStyleId>{5C22544A-7EE6-4342-B048-85BDC9FD1C3A}</a:tableStyleId>
              </a:tblPr>
              <a:tblGrid>
                <a:gridCol w="6096001"/>
                <a:gridCol w="6096001"/>
              </a:tblGrid>
              <a:tr h="385994">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 Atual:</a:t>
                      </a:r>
                      <a:r>
                        <a:rPr lang="pt-BR" baseline="0" dirty="0" smtClean="0"/>
                        <a:t> </a:t>
                      </a:r>
                      <a:r>
                        <a:rPr lang="pt-BR" dirty="0" smtClean="0"/>
                        <a:t>Resolução N° 4.575 de 31 de maio de 2017</a:t>
                      </a:r>
                      <a:endParaRPr lang="pt-BR" dirty="0" smtClean="0"/>
                    </a:p>
                  </a:txBody>
                  <a:tcPr/>
                </a:tc>
              </a:tr>
              <a:tr h="2950474">
                <a:tc>
                  <a:txBody>
                    <a:bodyPr/>
                    <a:lstStyle/>
                    <a:p>
                      <a:pPr algn="just"/>
                      <a:r>
                        <a:rPr lang="pt-BR" dirty="0" smtClean="0">
                          <a:effectLst/>
                        </a:rPr>
                        <a:t>MCR </a:t>
                      </a:r>
                      <a:r>
                        <a:rPr lang="pt-BR" dirty="0" smtClean="0">
                          <a:effectLst/>
                        </a:rPr>
                        <a:t>10.2.2 </a:t>
                      </a:r>
                      <a:r>
                        <a:rPr lang="pt-BR" dirty="0" smtClean="0">
                          <a:effectLst/>
                        </a:rPr>
                        <a:t>- São também beneficiários do Pronaf, mediante apresentação de DAP ativa, as pessoas que:</a:t>
                      </a:r>
                    </a:p>
                    <a:p>
                      <a:pPr marL="342900" indent="-342900" algn="just">
                        <a:buAutoNum type="alphaLcParenR"/>
                      </a:pPr>
                      <a:r>
                        <a:rPr lang="pt-BR" dirty="0" smtClean="0">
                          <a:effectLst/>
                        </a:rPr>
                        <a:t>atendam, no que couber, às exigências previstas no item 1 e que sejam: </a:t>
                      </a:r>
                    </a:p>
                    <a:p>
                      <a:pPr algn="just"/>
                      <a:r>
                        <a:rPr lang="pt-BR" dirty="0" smtClean="0">
                          <a:effectLst/>
                        </a:rPr>
                        <a:t>II - aquicultores que se dediquem ao cultivo de organismos que tenham na água seu normal ou mais frequente meio de vida e que explorem área não superior a 2 (dois) hectares de lâmina d'água ou ocupem até 500 m³ (quinhentos metros cúbicos) de água, quando a exploração se efetivar em tanque-rede; </a:t>
                      </a:r>
                    </a:p>
                    <a:p>
                      <a:pPr algn="just"/>
                      <a:endParaRPr lang="pt-BR" dirty="0"/>
                    </a:p>
                  </a:txBody>
                  <a:tcPr/>
                </a:tc>
                <a:tc>
                  <a:txBody>
                    <a:bodyPr/>
                    <a:lstStyle/>
                    <a:p>
                      <a:pPr algn="just"/>
                      <a:r>
                        <a:rPr lang="pt-BR" sz="1800" b="0" i="0" u="none" strike="noStrike" kern="1200" baseline="0" dirty="0" smtClean="0">
                          <a:solidFill>
                            <a:schemeClr val="dk1"/>
                          </a:solidFill>
                          <a:latin typeface="+mn-lt"/>
                          <a:ea typeface="+mn-ea"/>
                          <a:cs typeface="+mn-cs"/>
                        </a:rPr>
                        <a:t> Art. 2º O inciso II da alínea “a” do item 2 da Seção 2 (Beneficiários) do Capítulo 10 (Pronaf) do MCR passa a vigorar com a seguinte redação: </a:t>
                      </a:r>
                    </a:p>
                    <a:p>
                      <a:pPr algn="just"/>
                      <a:endParaRPr lang="pt-BR" sz="1800" b="0" i="0" u="none" strike="noStrike" kern="1200" baseline="0" dirty="0" smtClean="0">
                        <a:solidFill>
                          <a:schemeClr val="dk1"/>
                        </a:solidFill>
                        <a:latin typeface="+mn-lt"/>
                        <a:ea typeface="+mn-ea"/>
                        <a:cs typeface="+mn-cs"/>
                      </a:endParaRPr>
                    </a:p>
                    <a:p>
                      <a:pPr algn="just"/>
                      <a:r>
                        <a:rPr lang="pt-BR" sz="1800" b="0" i="0" u="none" strike="noStrike" kern="1200" baseline="0" dirty="0" smtClean="0">
                          <a:solidFill>
                            <a:schemeClr val="dk1"/>
                          </a:solidFill>
                          <a:latin typeface="+mn-lt"/>
                          <a:ea typeface="+mn-ea"/>
                          <a:cs typeface="+mn-cs"/>
                        </a:rPr>
                        <a:t>“II - aquicultores que se dediquem ao cultivo de organismos que tenham na água seu normal ou mais frequente meio de vida e que explorem área não superior a 2 (dois) hectares de lâmina d'água </a:t>
                      </a:r>
                      <a:r>
                        <a:rPr lang="pt-BR" sz="1800" b="0" i="0" u="none" strike="noStrike" kern="1200" baseline="0" dirty="0" smtClean="0">
                          <a:solidFill>
                            <a:srgbClr val="0000FF"/>
                          </a:solidFill>
                          <a:latin typeface="+mn-lt"/>
                          <a:ea typeface="+mn-ea"/>
                          <a:cs typeface="+mn-cs"/>
                        </a:rPr>
                        <a:t>ou, quando a exploração se efetivar em tanque-rede, ocupem até 500m³ (quinhentos metros cúbicos) de água;</a:t>
                      </a:r>
                      <a:r>
                        <a:rPr lang="pt-BR" sz="1800" b="0" i="0" u="none" strike="noStrike" kern="1200" baseline="0" dirty="0" smtClean="0">
                          <a:solidFill>
                            <a:schemeClr val="dk1"/>
                          </a:solidFill>
                          <a:latin typeface="+mn-lt"/>
                          <a:ea typeface="+mn-ea"/>
                          <a:cs typeface="+mn-cs"/>
                        </a:rPr>
                        <a:t>” (NR) </a:t>
                      </a:r>
                      <a:endParaRPr lang="pt-BR" dirty="0"/>
                    </a:p>
                  </a:txBody>
                  <a:tcPr/>
                </a:tc>
              </a:tr>
            </a:tbl>
          </a:graphicData>
        </a:graphic>
      </p:graphicFrame>
    </p:spTree>
    <p:extLst>
      <p:ext uri="{BB962C8B-B14F-4D97-AF65-F5344CB8AC3E}">
        <p14:creationId xmlns:p14="http://schemas.microsoft.com/office/powerpoint/2010/main" val="34965198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ço Reservado para Conteúdo 3"/>
          <p:cNvGraphicFramePr>
            <a:graphicFrameLocks noGrp="1"/>
          </p:cNvGraphicFramePr>
          <p:nvPr>
            <p:ph idx="1"/>
            <p:extLst>
              <p:ext uri="{D42A27DB-BD31-4B8C-83A1-F6EECF244321}">
                <p14:modId xmlns:p14="http://schemas.microsoft.com/office/powerpoint/2010/main" val="1884371364"/>
              </p:ext>
            </p:extLst>
          </p:nvPr>
        </p:nvGraphicFramePr>
        <p:xfrm>
          <a:off x="0" y="0"/>
          <a:ext cx="12192002" cy="6858000"/>
        </p:xfrm>
        <a:graphic>
          <a:graphicData uri="http://schemas.openxmlformats.org/drawingml/2006/table">
            <a:tbl>
              <a:tblPr firstRow="1" bandRow="1">
                <a:tableStyleId>{5C22544A-7EE6-4342-B048-85BDC9FD1C3A}</a:tableStyleId>
              </a:tblPr>
              <a:tblGrid>
                <a:gridCol w="6096001"/>
                <a:gridCol w="6096001"/>
              </a:tblGrid>
              <a:tr h="583660">
                <a:tc>
                  <a:txBody>
                    <a:bodyPr/>
                    <a:lstStyle/>
                    <a:p>
                      <a:pPr algn="ctr"/>
                      <a:r>
                        <a:rPr lang="pt-BR" dirty="0" smtClean="0"/>
                        <a:t>Redação </a:t>
                      </a:r>
                      <a:r>
                        <a:rPr lang="pt-BR" dirty="0" smtClean="0"/>
                        <a:t>Anterior</a:t>
                      </a:r>
                      <a:endParaRPr lang="pt-BR" dirty="0"/>
                    </a:p>
                  </a:txBody>
                  <a:tcPr/>
                </a:tc>
                <a:tc>
                  <a:txBody>
                    <a:bodyPr/>
                    <a:lstStyle/>
                    <a:p>
                      <a:pPr algn="ctr"/>
                      <a:r>
                        <a:rPr lang="pt-BR" dirty="0" smtClean="0"/>
                        <a:t>Redação</a:t>
                      </a:r>
                      <a:r>
                        <a:rPr lang="pt-BR" baseline="0" dirty="0" smtClean="0"/>
                        <a:t> Atual: </a:t>
                      </a:r>
                      <a:r>
                        <a:rPr lang="pt-BR" dirty="0" smtClean="0"/>
                        <a:t>Resolução </a:t>
                      </a:r>
                      <a:r>
                        <a:rPr lang="pt-BR" dirty="0" smtClean="0"/>
                        <a:t>N° 4.575 de 31 de maio de 2017</a:t>
                      </a:r>
                      <a:endParaRPr lang="pt-BR" dirty="0"/>
                    </a:p>
                  </a:txBody>
                  <a:tcPr/>
                </a:tc>
              </a:tr>
              <a:tr h="6274340">
                <a:tc>
                  <a:txBody>
                    <a:bodyPr/>
                    <a:lstStyle/>
                    <a:p>
                      <a:pPr algn="just"/>
                      <a:endParaRPr lang="pt-BR" dirty="0" smtClean="0">
                        <a:effectLst/>
                      </a:endParaRPr>
                    </a:p>
                    <a:p>
                      <a:pPr algn="just"/>
                      <a:r>
                        <a:rPr lang="pt-BR" dirty="0" smtClean="0">
                          <a:effectLst/>
                        </a:rPr>
                        <a:t>MCR 10.3</a:t>
                      </a:r>
                    </a:p>
                    <a:p>
                      <a:pPr algn="just"/>
                      <a:endParaRPr lang="pt-BR" dirty="0" smtClean="0">
                        <a:effectLst/>
                      </a:endParaRPr>
                    </a:p>
                    <a:p>
                      <a:pPr algn="just"/>
                      <a:r>
                        <a:rPr lang="pt-BR" dirty="0" smtClean="0">
                          <a:effectLst/>
                        </a:rPr>
                        <a:t>1 - Os créditos podem ser destinados para custeio, investimento ou integralização de cotas-partes pelos beneficiários nas cooperativas de produção agropecuária. </a:t>
                      </a:r>
                    </a:p>
                    <a:p>
                      <a:pPr algn="just"/>
                      <a:r>
                        <a:rPr lang="pt-BR" dirty="0" smtClean="0">
                          <a:effectLst/>
                        </a:rPr>
                        <a:t> </a:t>
                      </a:r>
                    </a:p>
                    <a:p>
                      <a:pPr algn="just"/>
                      <a:r>
                        <a:rPr lang="pt-BR" dirty="0" smtClean="0">
                          <a:effectLst/>
                        </a:rPr>
                        <a:t>2 - Os créditos de custeio se destinam a financiar atividades agropecuárias e não agropecuárias, de beneficiamento ou de industrialização da produção própria ou de terceiros enquadrados no Pronaf, de acordo com projetos específicos ou propostas de financiamento. </a:t>
                      </a:r>
                      <a:endParaRPr lang="pt-BR" dirty="0">
                        <a:effectLst/>
                      </a:endParaRPr>
                    </a:p>
                  </a:txBody>
                  <a:tcPr/>
                </a:tc>
                <a:tc>
                  <a:txBody>
                    <a:bodyPr/>
                    <a:lstStyle/>
                    <a:p>
                      <a:r>
                        <a:rPr lang="pt-BR" sz="1800" b="0" i="0" u="none" strike="noStrike" kern="1200" baseline="0" dirty="0" smtClean="0">
                          <a:solidFill>
                            <a:schemeClr val="dk1"/>
                          </a:solidFill>
                          <a:latin typeface="+mn-lt"/>
                          <a:ea typeface="+mn-ea"/>
                          <a:cs typeface="+mn-cs"/>
                        </a:rPr>
                        <a:t>Art. 3º A Seção 3 (Finalidades dos Créditos) do Capítulo 10 (Pronaf) do MCR passa a vigorar com nova redação para os itens 1 e 2 e acrescida do seguinte item 6: </a:t>
                      </a:r>
                    </a:p>
                    <a:p>
                      <a:pPr algn="just"/>
                      <a:r>
                        <a:rPr lang="pt-BR" sz="1800" b="0" i="0" u="none" strike="noStrike" kern="1200" baseline="0" dirty="0" smtClean="0">
                          <a:solidFill>
                            <a:schemeClr val="dk1"/>
                          </a:solidFill>
                          <a:latin typeface="+mn-lt"/>
                          <a:ea typeface="+mn-ea"/>
                          <a:cs typeface="+mn-cs"/>
                        </a:rPr>
                        <a:t>“1 - Os créditos podem ser destinados para custeio, investimento, </a:t>
                      </a:r>
                      <a:r>
                        <a:rPr lang="pt-BR" sz="1800" b="0" i="0" u="none" strike="noStrike" kern="1200" baseline="0" dirty="0" smtClean="0">
                          <a:solidFill>
                            <a:srgbClr val="0000FF"/>
                          </a:solidFill>
                          <a:latin typeface="+mn-lt"/>
                          <a:ea typeface="+mn-ea"/>
                          <a:cs typeface="+mn-cs"/>
                        </a:rPr>
                        <a:t>industrialização</a:t>
                      </a:r>
                      <a:r>
                        <a:rPr lang="pt-BR" sz="1800" b="0" i="0" u="none" strike="noStrike" kern="1200" baseline="0" dirty="0" smtClean="0">
                          <a:solidFill>
                            <a:schemeClr val="dk1"/>
                          </a:solidFill>
                          <a:latin typeface="+mn-lt"/>
                          <a:ea typeface="+mn-ea"/>
                          <a:cs typeface="+mn-cs"/>
                        </a:rPr>
                        <a:t> ou integralização de cotas-partes pelos beneficiários nas cooperativas de produção agropecuária.” (NR)</a:t>
                      </a:r>
                    </a:p>
                    <a:p>
                      <a:pPr algn="just"/>
                      <a:r>
                        <a:rPr lang="pt-BR" sz="1800" b="0" i="0" u="none" strike="noStrike" kern="1200" baseline="0" dirty="0" smtClean="0">
                          <a:solidFill>
                            <a:schemeClr val="dk1"/>
                          </a:solidFill>
                          <a:latin typeface="+mn-lt"/>
                          <a:ea typeface="+mn-ea"/>
                          <a:cs typeface="+mn-cs"/>
                        </a:rPr>
                        <a:t>“2 - Os créditos de custeio se destinam a financiar atividades agropecuárias e não agropecuárias de acordo com projetos específicos ou propostas de financiamento.” (NR) </a:t>
                      </a:r>
                    </a:p>
                    <a:p>
                      <a:pPr algn="just"/>
                      <a:r>
                        <a:rPr lang="pt-BR" sz="1800" b="0" i="0" u="none" strike="noStrike" kern="1200" baseline="0" dirty="0" smtClean="0">
                          <a:solidFill>
                            <a:schemeClr val="dk1"/>
                          </a:solidFill>
                          <a:latin typeface="+mn-lt"/>
                          <a:ea typeface="+mn-ea"/>
                          <a:cs typeface="+mn-cs"/>
                        </a:rPr>
                        <a:t>“</a:t>
                      </a:r>
                      <a:r>
                        <a:rPr lang="pt-BR" sz="1800" b="0" i="0" u="none" strike="noStrike" kern="1200" baseline="0" dirty="0" smtClean="0">
                          <a:solidFill>
                            <a:srgbClr val="0000FF"/>
                          </a:solidFill>
                          <a:latin typeface="+mn-lt"/>
                          <a:ea typeface="+mn-ea"/>
                          <a:cs typeface="+mn-cs"/>
                        </a:rPr>
                        <a:t>6 - Os créditos de industrialização se destinam a financiar atividades agropecuárias, da produção própria ou de terceiros enquadrados no Pronaf, de acordo com projetos específicos ou propostas de financiamento</a:t>
                      </a:r>
                      <a:r>
                        <a:rPr lang="pt-BR" sz="1800" b="0" i="0" u="none" strike="noStrike" kern="1200" baseline="0" dirty="0" smtClean="0">
                          <a:solidFill>
                            <a:schemeClr val="dk1"/>
                          </a:solidFill>
                          <a:latin typeface="+mn-lt"/>
                          <a:ea typeface="+mn-ea"/>
                          <a:cs typeface="+mn-cs"/>
                        </a:rPr>
                        <a:t>.” (NR) </a:t>
                      </a:r>
                      <a:endParaRPr lang="pt-BR" sz="1800" b="0" i="0" u="none" strike="noStrike" kern="1200" baseline="0" dirty="0">
                        <a:solidFill>
                          <a:schemeClr val="dk1"/>
                        </a:solidFill>
                        <a:latin typeface="+mn-lt"/>
                        <a:ea typeface="+mn-ea"/>
                        <a:cs typeface="+mn-cs"/>
                      </a:endParaRPr>
                    </a:p>
                  </a:txBody>
                  <a:tcPr/>
                </a:tc>
              </a:tr>
            </a:tbl>
          </a:graphicData>
        </a:graphic>
      </p:graphicFrame>
    </p:spTree>
    <p:extLst>
      <p:ext uri="{BB962C8B-B14F-4D97-AF65-F5344CB8AC3E}">
        <p14:creationId xmlns:p14="http://schemas.microsoft.com/office/powerpoint/2010/main" val="316353430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4641</TotalTime>
  <Words>4102</Words>
  <Application>Microsoft Office PowerPoint</Application>
  <PresentationFormat>Widescreen</PresentationFormat>
  <Paragraphs>226</Paragraphs>
  <Slides>19</Slides>
  <Notes>0</Notes>
  <HiddenSlides>0</HiddenSlides>
  <MMClips>0</MMClips>
  <ScaleCrop>false</ScaleCrop>
  <HeadingPairs>
    <vt:vector size="6" baseType="variant">
      <vt:variant>
        <vt:lpstr>Fontes usadas</vt:lpstr>
      </vt:variant>
      <vt:variant>
        <vt:i4>3</vt:i4>
      </vt:variant>
      <vt:variant>
        <vt:lpstr>Tema</vt:lpstr>
      </vt:variant>
      <vt:variant>
        <vt:i4>2</vt:i4>
      </vt:variant>
      <vt:variant>
        <vt:lpstr>Títulos de slides</vt:lpstr>
      </vt:variant>
      <vt:variant>
        <vt:i4>19</vt:i4>
      </vt:variant>
    </vt:vector>
  </HeadingPairs>
  <TitlesOfParts>
    <vt:vector size="24" baseType="lpstr">
      <vt:lpstr>Arial</vt:lpstr>
      <vt:lpstr>Calibri</vt:lpstr>
      <vt:lpstr>Calibri Light</vt:lpstr>
      <vt:lpstr>Tema do Office</vt:lpstr>
      <vt:lpstr>1_Tema do Office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Vitor Correa</dc:creator>
  <cp:lastModifiedBy>Osmar Ferreira dos Santos Filho</cp:lastModifiedBy>
  <cp:revision>180</cp:revision>
  <cp:lastPrinted>2017-06-19T21:43:11Z</cp:lastPrinted>
  <dcterms:created xsi:type="dcterms:W3CDTF">2017-05-08T18:31:38Z</dcterms:created>
  <dcterms:modified xsi:type="dcterms:W3CDTF">2017-07-03T20:17:18Z</dcterms:modified>
</cp:coreProperties>
</file>